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366" r:id="rId2"/>
    <p:sldId id="364" r:id="rId3"/>
    <p:sldId id="424" r:id="rId4"/>
    <p:sldId id="343" r:id="rId5"/>
    <p:sldId id="375" r:id="rId6"/>
    <p:sldId id="362" r:id="rId7"/>
    <p:sldId id="363" r:id="rId8"/>
    <p:sldId id="383" r:id="rId9"/>
    <p:sldId id="350" r:id="rId10"/>
    <p:sldId id="351" r:id="rId11"/>
    <p:sldId id="365" r:id="rId12"/>
    <p:sldId id="367" r:id="rId13"/>
    <p:sldId id="334" r:id="rId14"/>
    <p:sldId id="423" r:id="rId15"/>
    <p:sldId id="382" r:id="rId16"/>
    <p:sldId id="359" r:id="rId17"/>
    <p:sldId id="360" r:id="rId1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B8"/>
    <a:srgbClr val="F66A1C"/>
    <a:srgbClr val="F37F1F"/>
    <a:srgbClr val="EB38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28" autoAdjust="0"/>
  </p:normalViewPr>
  <p:slideViewPr>
    <p:cSldViewPr>
      <p:cViewPr varScale="1">
        <p:scale>
          <a:sx n="63" d="100"/>
          <a:sy n="63" d="100"/>
        </p:scale>
        <p:origin x="128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2"/>
    </p:cViewPr>
  </p:sorterViewPr>
  <p:notesViewPr>
    <p:cSldViewPr>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8307"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8308"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8309"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C89D5500-7A20-CA4D-B13F-9ED61B23018D}" type="slidenum">
              <a:rPr lang="en-US"/>
              <a:pPr/>
              <a:t>‹#›</a:t>
            </a:fld>
            <a:endParaRPr lang="en-US" dirty="0"/>
          </a:p>
        </p:txBody>
      </p:sp>
    </p:spTree>
    <p:extLst>
      <p:ext uri="{BB962C8B-B14F-4D97-AF65-F5344CB8AC3E}">
        <p14:creationId xmlns:p14="http://schemas.microsoft.com/office/powerpoint/2010/main" val="332514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150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151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C191827A-69CF-5B4E-95BD-A2E8C980D47E}" type="slidenum">
              <a:rPr lang="en-US"/>
              <a:pPr/>
              <a:t>‹#›</a:t>
            </a:fld>
            <a:endParaRPr lang="en-US" dirty="0"/>
          </a:p>
        </p:txBody>
      </p:sp>
    </p:spTree>
    <p:extLst>
      <p:ext uri="{BB962C8B-B14F-4D97-AF65-F5344CB8AC3E}">
        <p14:creationId xmlns:p14="http://schemas.microsoft.com/office/powerpoint/2010/main" val="2898687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Background information </a:t>
            </a:r>
          </a:p>
          <a:p>
            <a:r>
              <a:rPr lang="en-GB" dirty="0"/>
              <a:t>Let me tell you a little about the disease. </a:t>
            </a:r>
          </a:p>
          <a:p>
            <a:pPr marL="171450" indent="-171450">
              <a:buFont typeface="Arial" panose="020B0604020202020204" pitchFamily="34" charset="0"/>
              <a:buChar char="•"/>
            </a:pPr>
            <a:r>
              <a:rPr lang="en-GB" dirty="0"/>
              <a:t>Meningitis is the inflammation or swelling of the membranes (called the meninges) which surround and protect the brain and spinal cord</a:t>
            </a:r>
          </a:p>
          <a:p>
            <a:pPr marL="171450" indent="-171450">
              <a:buFont typeface="Arial" panose="020B0604020202020204" pitchFamily="34" charset="0"/>
              <a:buChar char="•"/>
            </a:pPr>
            <a:r>
              <a:rPr lang="en-GB" dirty="0"/>
              <a:t>Meningitis is usually caused by an infection, either from viruses or bacteria </a:t>
            </a:r>
          </a:p>
          <a:p>
            <a:pPr marL="171450" indent="-171450">
              <a:buFont typeface="Arial" panose="020B0604020202020204" pitchFamily="34" charset="0"/>
              <a:buChar char="•"/>
            </a:pPr>
            <a:r>
              <a:rPr lang="en-GB" dirty="0"/>
              <a:t>Some people will have both meningitis and septicaemia at the same time.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191827A-69CF-5B4E-95BD-A2E8C980D47E}" type="slidenum">
              <a:rPr lang="en-US" smtClean="0"/>
              <a:pPr/>
              <a:t>5</a:t>
            </a:fld>
            <a:endParaRPr lang="en-US" dirty="0"/>
          </a:p>
        </p:txBody>
      </p:sp>
    </p:spTree>
    <p:extLst>
      <p:ext uri="{BB962C8B-B14F-4D97-AF65-F5344CB8AC3E}">
        <p14:creationId xmlns:p14="http://schemas.microsoft.com/office/powerpoint/2010/main" val="108375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Background Information </a:t>
            </a:r>
          </a:p>
          <a:p>
            <a:r>
              <a:rPr lang="en-GB" dirty="0"/>
              <a:t>After the video, stress the following messages</a:t>
            </a:r>
          </a:p>
          <a:p>
            <a:pPr marL="171450" indent="-171450">
              <a:buFont typeface="Arial" panose="020B0604020202020204" pitchFamily="34" charset="0"/>
              <a:buChar char="•"/>
            </a:pPr>
            <a:r>
              <a:rPr lang="en-GB" dirty="0"/>
              <a:t>Many people have heard of a rash associated with meningitis. </a:t>
            </a:r>
            <a:r>
              <a:rPr lang="en-GB" b="1" dirty="0"/>
              <a:t>DO NOT WAIT FOR A RASH TO APPEAR, Not everyone gets a rash, and it can be a late sign. </a:t>
            </a:r>
          </a:p>
          <a:p>
            <a:pPr marL="171450" indent="-171450">
              <a:buFont typeface="Arial" panose="020B0604020202020204" pitchFamily="34" charset="0"/>
              <a:buChar char="•"/>
            </a:pPr>
            <a:r>
              <a:rPr lang="en-GB" b="1" dirty="0">
                <a:solidFill>
                  <a:srgbClr val="FF0000"/>
                </a:solidFill>
              </a:rPr>
              <a:t>If someone is ill and getting worse seek urgent medical attention. </a:t>
            </a:r>
          </a:p>
          <a:p>
            <a:pPr marL="171450" indent="-171450">
              <a:buFont typeface="Arial" panose="020B0604020202020204" pitchFamily="34" charset="0"/>
              <a:buChar char="•"/>
            </a:pPr>
            <a:r>
              <a:rPr lang="en-GB" b="1" dirty="0">
                <a:solidFill>
                  <a:srgbClr val="FF0000"/>
                </a:solidFill>
              </a:rPr>
              <a:t>Look after each other, if you or a friend is unwell, tell someone, keep a watch on each other. </a:t>
            </a:r>
          </a:p>
          <a:p>
            <a:pPr marL="171450" indent="-171450">
              <a:buFont typeface="Arial" panose="020B0604020202020204" pitchFamily="34" charset="0"/>
              <a:buChar char="•"/>
            </a:pPr>
            <a:endParaRPr lang="en-GB" b="1" dirty="0">
              <a:solidFill>
                <a:srgbClr val="FF0000"/>
              </a:solidFill>
            </a:endParaRPr>
          </a:p>
          <a:p>
            <a:pPr marL="0" indent="0">
              <a:buFont typeface="Arial" panose="020B0604020202020204" pitchFamily="34" charset="0"/>
              <a:buNone/>
            </a:pPr>
            <a:endParaRPr lang="en-GB" b="1" dirty="0">
              <a:solidFill>
                <a:srgbClr val="FF0000"/>
              </a:solidFill>
            </a:endParaRPr>
          </a:p>
        </p:txBody>
      </p:sp>
      <p:sp>
        <p:nvSpPr>
          <p:cNvPr id="4" name="Slide Number Placeholder 3"/>
          <p:cNvSpPr>
            <a:spLocks noGrp="1"/>
          </p:cNvSpPr>
          <p:nvPr>
            <p:ph type="sldNum" sz="quarter" idx="5"/>
          </p:nvPr>
        </p:nvSpPr>
        <p:spPr/>
        <p:txBody>
          <a:bodyPr/>
          <a:lstStyle/>
          <a:p>
            <a:fld id="{C191827A-69CF-5B4E-95BD-A2E8C980D47E}" type="slidenum">
              <a:rPr lang="en-US" smtClean="0"/>
              <a:pPr/>
              <a:t>8</a:t>
            </a:fld>
            <a:endParaRPr lang="en-US" dirty="0"/>
          </a:p>
        </p:txBody>
      </p:sp>
    </p:spTree>
    <p:extLst>
      <p:ext uri="{BB962C8B-B14F-4D97-AF65-F5344CB8AC3E}">
        <p14:creationId xmlns:p14="http://schemas.microsoft.com/office/powerpoint/2010/main" val="199632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1" dirty="0"/>
              <a:t>Background Information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0" dirty="0"/>
              <a:t>The </a:t>
            </a:r>
            <a:r>
              <a:rPr lang="en-GB" b="0" dirty="0" err="1"/>
              <a:t>MenACWY</a:t>
            </a:r>
            <a:r>
              <a:rPr lang="en-GB" b="0" dirty="0"/>
              <a:t> vaccine is given at school.  This vaccine will continue to protect students after they have left school and go to university/college (no need for a booster)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dirty="0"/>
              <a:t>This vaccine will not protect them against all causes of meningitis  (no vaccine</a:t>
            </a:r>
            <a:r>
              <a:rPr lang="en-GB" b="1" baseline="0" dirty="0"/>
              <a:t> will)</a:t>
            </a:r>
            <a:endParaRPr lang="en-GB" b="1"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0" dirty="0"/>
              <a:t>Other meningitis vaccines are provided by the NHS and given to babies and infants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0" dirty="0"/>
              <a:t>If someone is unsure which vaccine they need or have had, </a:t>
            </a:r>
            <a:r>
              <a:rPr lang="en-GB" b="1" dirty="0"/>
              <a:t>always direct them to their GP surgery</a:t>
            </a:r>
            <a:r>
              <a:rPr lang="en-GB" b="0" dirty="0"/>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0" dirty="0"/>
              <a:t>If someone is asking for general information about meningitis vaccines, you can direct them to our website or helpline for more information. </a:t>
            </a:r>
            <a:endParaRPr lang="en-GB" b="1" dirty="0"/>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C191827A-69CF-5B4E-95BD-A2E8C980D47E}" type="slidenum">
              <a:rPr lang="en-US" smtClean="0"/>
              <a:pPr/>
              <a:t>12</a:t>
            </a:fld>
            <a:endParaRPr lang="en-US" dirty="0"/>
          </a:p>
        </p:txBody>
      </p:sp>
    </p:spTree>
    <p:extLst>
      <p:ext uri="{BB962C8B-B14F-4D97-AF65-F5344CB8AC3E}">
        <p14:creationId xmlns:p14="http://schemas.microsoft.com/office/powerpoint/2010/main" val="79563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91827A-69CF-5B4E-95BD-A2E8C980D47E}" type="slidenum">
              <a:rPr lang="en-US" smtClean="0"/>
              <a:pPr/>
              <a:t>14</a:t>
            </a:fld>
            <a:endParaRPr lang="en-US" dirty="0"/>
          </a:p>
        </p:txBody>
      </p:sp>
    </p:spTree>
    <p:extLst>
      <p:ext uri="{BB962C8B-B14F-4D97-AF65-F5344CB8AC3E}">
        <p14:creationId xmlns:p14="http://schemas.microsoft.com/office/powerpoint/2010/main" val="294235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If you know of anyone who could benefit</a:t>
            </a:r>
            <a:r>
              <a:rPr lang="en-GB" baseline="0" dirty="0"/>
              <a:t> from support, please pass on our details</a:t>
            </a:r>
            <a:endParaRPr lang="en-GB" dirty="0"/>
          </a:p>
          <a:p>
            <a:endParaRPr lang="en-GB" dirty="0"/>
          </a:p>
        </p:txBody>
      </p:sp>
      <p:sp>
        <p:nvSpPr>
          <p:cNvPr id="4" name="Slide Number Placeholder 3"/>
          <p:cNvSpPr>
            <a:spLocks noGrp="1"/>
          </p:cNvSpPr>
          <p:nvPr>
            <p:ph type="sldNum" sz="quarter" idx="10"/>
          </p:nvPr>
        </p:nvSpPr>
        <p:spPr/>
        <p:txBody>
          <a:bodyPr/>
          <a:lstStyle/>
          <a:p>
            <a:fld id="{C191827A-69CF-5B4E-95BD-A2E8C980D47E}" type="slidenum">
              <a:rPr lang="en-US" smtClean="0"/>
              <a:pPr/>
              <a:t>15</a:t>
            </a:fld>
            <a:endParaRPr lang="en-US" dirty="0"/>
          </a:p>
        </p:txBody>
      </p:sp>
    </p:spTree>
    <p:extLst>
      <p:ext uri="{BB962C8B-B14F-4D97-AF65-F5344CB8AC3E}">
        <p14:creationId xmlns:p14="http://schemas.microsoft.com/office/powerpoint/2010/main" val="358992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91827A-69CF-5B4E-95BD-A2E8C980D47E}" type="slidenum">
              <a:rPr lang="en-US" smtClean="0"/>
              <a:pPr/>
              <a:t>16</a:t>
            </a:fld>
            <a:endParaRPr lang="en-US" dirty="0"/>
          </a:p>
        </p:txBody>
      </p:sp>
    </p:spTree>
    <p:extLst>
      <p:ext uri="{BB962C8B-B14F-4D97-AF65-F5344CB8AC3E}">
        <p14:creationId xmlns:p14="http://schemas.microsoft.com/office/powerpoint/2010/main" val="358254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8BE45-73D7-D947-82FA-EF56CDBC77C2}" type="slidenum">
              <a:rPr lang="en-US"/>
              <a:pPr/>
              <a:t>17</a:t>
            </a:fld>
            <a:endParaRPr lang="en-US" dirty="0"/>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98B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5686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71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1588" y="908050"/>
            <a:ext cx="1960562" cy="4797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908050"/>
            <a:ext cx="5730875" cy="4797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49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41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876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2276475"/>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2150" y="2276475"/>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33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77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401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71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317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177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08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39750" y="2276475"/>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MN-Master-Logo-Lo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8344" y="188640"/>
            <a:ext cx="1196752" cy="11967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rgbClr val="0098B8"/>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defRPr>
      </a:lvl2pPr>
      <a:lvl3pPr algn="l" rtl="0" eaLnBrk="1" fontAlgn="base" hangingPunct="1">
        <a:spcBef>
          <a:spcPct val="0"/>
        </a:spcBef>
        <a:spcAft>
          <a:spcPct val="0"/>
        </a:spcAft>
        <a:defRPr sz="3200" b="1">
          <a:solidFill>
            <a:schemeClr val="tx2"/>
          </a:solidFill>
          <a:latin typeface="Arial" charset="0"/>
          <a:ea typeface="ＭＳ Ｐゴシック" charset="0"/>
        </a:defRPr>
      </a:lvl3pPr>
      <a:lvl4pPr algn="l" rtl="0" eaLnBrk="1" fontAlgn="base" hangingPunct="1">
        <a:spcBef>
          <a:spcPct val="0"/>
        </a:spcBef>
        <a:spcAft>
          <a:spcPct val="0"/>
        </a:spcAft>
        <a:defRPr sz="3200" b="1">
          <a:solidFill>
            <a:schemeClr val="tx2"/>
          </a:solidFill>
          <a:latin typeface="Arial" charset="0"/>
          <a:ea typeface="ＭＳ Ｐゴシック" charset="0"/>
        </a:defRPr>
      </a:lvl4pPr>
      <a:lvl5pPr algn="l" rtl="0" eaLnBrk="1" fontAlgn="base" hangingPunct="1">
        <a:spcBef>
          <a:spcPct val="0"/>
        </a:spcBef>
        <a:spcAft>
          <a:spcPct val="0"/>
        </a:spcAft>
        <a:defRPr sz="3200" b="1">
          <a:solidFill>
            <a:schemeClr val="tx2"/>
          </a:solidFill>
          <a:latin typeface="Arial" charset="0"/>
          <a:ea typeface="ＭＳ Ｐゴシック"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lpline@meningitisnow.org" TargetMode="External"/><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helpline@meningitisnow.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OjxsQsJbmrQ?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2ABB-31A7-47FB-8D69-45E408BE971E}"/>
              </a:ext>
            </a:extLst>
          </p:cNvPr>
          <p:cNvSpPr>
            <a:spLocks noGrp="1"/>
          </p:cNvSpPr>
          <p:nvPr>
            <p:ph type="title"/>
          </p:nvPr>
        </p:nvSpPr>
        <p:spPr>
          <a:xfrm>
            <a:off x="468313" y="908050"/>
            <a:ext cx="7772400" cy="1143000"/>
          </a:xfrm>
        </p:spPr>
        <p:txBody>
          <a:bodyPr wrap="square" anchor="ctr">
            <a:normAutofit/>
          </a:bodyPr>
          <a:lstStyle/>
          <a:p>
            <a:r>
              <a:rPr lang="en-US"/>
              <a:t>Meningitis information for universities</a:t>
            </a:r>
            <a:br>
              <a:rPr lang="en-US"/>
            </a:br>
            <a:endParaRPr lang="en-GB"/>
          </a:p>
        </p:txBody>
      </p:sp>
      <p:pic>
        <p:nvPicPr>
          <p:cNvPr id="1026" name="Picture 2" descr="MARM Uni lb 1 Raising Awareness ">
            <a:extLst>
              <a:ext uri="{FF2B5EF4-FFF2-40B4-BE49-F238E27FC236}">
                <a16:creationId xmlns:a16="http://schemas.microsoft.com/office/drawing/2014/main" id="{41C9FF74-1D54-41F3-BB87-9E69C6B6829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332" b="-1"/>
          <a:stretch/>
        </p:blipFill>
        <p:spPr bwMode="auto">
          <a:xfrm>
            <a:off x="539750" y="2276475"/>
            <a:ext cx="7772400" cy="3429000"/>
          </a:xfrm>
          <a:prstGeom prst="rect">
            <a:avLst/>
          </a:prstGeom>
          <a:solidFill>
            <a:srgbClr val="FFFFFF"/>
          </a:solidFill>
        </p:spPr>
      </p:pic>
    </p:spTree>
    <p:extLst>
      <p:ext uri="{BB962C8B-B14F-4D97-AF65-F5344CB8AC3E}">
        <p14:creationId xmlns:p14="http://schemas.microsoft.com/office/powerpoint/2010/main" val="29003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75" y="440427"/>
            <a:ext cx="7772400" cy="1143000"/>
          </a:xfrm>
        </p:spPr>
        <p:txBody>
          <a:bodyPr/>
          <a:lstStyle/>
          <a:p>
            <a:r>
              <a:rPr lang="en-GB" dirty="0"/>
              <a:t>Getting medical help</a:t>
            </a:r>
          </a:p>
        </p:txBody>
      </p:sp>
      <p:sp>
        <p:nvSpPr>
          <p:cNvPr id="4" name="Content Placeholder 2"/>
          <p:cNvSpPr txBox="1">
            <a:spLocks/>
          </p:cNvSpPr>
          <p:nvPr/>
        </p:nvSpPr>
        <p:spPr>
          <a:xfrm>
            <a:off x="529175" y="1583427"/>
            <a:ext cx="8085650" cy="3429000"/>
          </a:xfrm>
          <a:prstGeom prst="rect">
            <a:avLst/>
          </a:prstGeom>
        </p:spPr>
        <p:txBody>
          <a:bodyPr/>
          <a:lst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GB" sz="2000" b="1" kern="0" dirty="0">
                <a:solidFill>
                  <a:srgbClr val="F84D08"/>
                </a:solidFill>
              </a:rPr>
              <a:t>If you are concerned it could be meningitis or septicaemia you can:</a:t>
            </a:r>
          </a:p>
          <a:p>
            <a:r>
              <a:rPr lang="en-GB" sz="2000" kern="0" dirty="0">
                <a:solidFill>
                  <a:schemeClr val="accent3">
                    <a:lumMod val="50000"/>
                  </a:schemeClr>
                </a:solidFill>
              </a:rPr>
              <a:t>Call NHS 111 or your GP</a:t>
            </a:r>
          </a:p>
          <a:p>
            <a:endParaRPr lang="en-GB" sz="2000" kern="0" dirty="0">
              <a:solidFill>
                <a:schemeClr val="tx1"/>
              </a:solidFill>
            </a:endParaRPr>
          </a:p>
          <a:p>
            <a:pPr marL="0" indent="0">
              <a:buFontTx/>
              <a:buNone/>
            </a:pPr>
            <a:r>
              <a:rPr lang="en-GB" sz="2000" b="1" kern="0" dirty="0">
                <a:solidFill>
                  <a:srgbClr val="F84D08"/>
                </a:solidFill>
              </a:rPr>
              <a:t>In an emergency you can:</a:t>
            </a:r>
          </a:p>
          <a:p>
            <a:r>
              <a:rPr lang="en-GB" sz="2000" kern="0" dirty="0">
                <a:solidFill>
                  <a:schemeClr val="accent3">
                    <a:lumMod val="50000"/>
                  </a:schemeClr>
                </a:solidFill>
              </a:rPr>
              <a:t>Dial 999 for an ambulance</a:t>
            </a:r>
          </a:p>
          <a:p>
            <a:r>
              <a:rPr lang="en-GB" sz="2000" kern="0" dirty="0">
                <a:solidFill>
                  <a:schemeClr val="accent3">
                    <a:lumMod val="50000"/>
                  </a:schemeClr>
                </a:solidFill>
              </a:rPr>
              <a:t>Go to your nearest accident and emergency department</a:t>
            </a:r>
          </a:p>
          <a:p>
            <a:endParaRPr lang="en-GB" sz="2000" kern="0" dirty="0">
              <a:solidFill>
                <a:schemeClr val="tx1"/>
              </a:solidFill>
            </a:endParaRPr>
          </a:p>
          <a:p>
            <a:pPr marL="0" indent="0">
              <a:buFontTx/>
              <a:buNone/>
            </a:pPr>
            <a:r>
              <a:rPr lang="en-GB" sz="2000" b="1" kern="0" dirty="0">
                <a:solidFill>
                  <a:schemeClr val="accent3">
                    <a:lumMod val="50000"/>
                  </a:schemeClr>
                </a:solidFill>
              </a:rPr>
              <a:t>Describe the symptoms and say you think it could be meningitis or septicaemia.</a:t>
            </a:r>
          </a:p>
          <a:p>
            <a:pPr marL="0" indent="0">
              <a:buFontTx/>
              <a:buNone/>
            </a:pPr>
            <a:endParaRPr lang="en-GB" sz="2000" b="1" kern="0" dirty="0">
              <a:solidFill>
                <a:schemeClr val="accent3">
                  <a:lumMod val="50000"/>
                </a:schemeClr>
              </a:solidFill>
            </a:endParaRPr>
          </a:p>
          <a:p>
            <a:pPr marL="0" indent="0">
              <a:buFontTx/>
              <a:buNone/>
            </a:pPr>
            <a:r>
              <a:rPr lang="en-GB" sz="2000" b="1" kern="0" dirty="0">
                <a:solidFill>
                  <a:schemeClr val="accent3">
                    <a:lumMod val="50000"/>
                  </a:schemeClr>
                </a:solidFill>
              </a:rPr>
              <a:t>Early diagnosis can be difficult. If you have had advice and are still concerned, get medical help again</a:t>
            </a:r>
          </a:p>
          <a:p>
            <a:pPr marL="0" indent="0">
              <a:buFontTx/>
              <a:buNone/>
            </a:pPr>
            <a:endParaRPr lang="en-GB" sz="1600" b="1" kern="0" dirty="0">
              <a:solidFill>
                <a:srgbClr val="F84D08"/>
              </a:solidFill>
            </a:endParaRPr>
          </a:p>
          <a:p>
            <a:pPr marL="0" indent="0">
              <a:buFontTx/>
              <a:buNone/>
            </a:pPr>
            <a:r>
              <a:rPr lang="en-GB" sz="1800" b="1" kern="0" dirty="0">
                <a:solidFill>
                  <a:srgbClr val="F84D08"/>
                </a:solidFill>
              </a:rPr>
              <a:t>Trust your instincts – get medical help immediately</a:t>
            </a:r>
          </a:p>
        </p:txBody>
      </p:sp>
    </p:spTree>
    <p:extLst>
      <p:ext uri="{BB962C8B-B14F-4D97-AF65-F5344CB8AC3E}">
        <p14:creationId xmlns:p14="http://schemas.microsoft.com/office/powerpoint/2010/main" val="99671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96E72-3A23-4030-A911-3E77A62BFFDF}"/>
              </a:ext>
            </a:extLst>
          </p:cNvPr>
          <p:cNvSpPr>
            <a:spLocks noGrp="1"/>
          </p:cNvSpPr>
          <p:nvPr>
            <p:ph type="title"/>
          </p:nvPr>
        </p:nvSpPr>
        <p:spPr>
          <a:xfrm>
            <a:off x="485367" y="692696"/>
            <a:ext cx="7772400" cy="1143000"/>
          </a:xfrm>
        </p:spPr>
        <p:txBody>
          <a:bodyPr/>
          <a:lstStyle/>
          <a:p>
            <a:r>
              <a:rPr lang="en-GB" dirty="0"/>
              <a:t>What is the risk to others following      a case in a university?</a:t>
            </a:r>
          </a:p>
        </p:txBody>
      </p:sp>
      <p:sp>
        <p:nvSpPr>
          <p:cNvPr id="3" name="Content Placeholder 2">
            <a:extLst>
              <a:ext uri="{FF2B5EF4-FFF2-40B4-BE49-F238E27FC236}">
                <a16:creationId xmlns:a16="http://schemas.microsoft.com/office/drawing/2014/main" id="{6D48A63F-98CC-48BB-95FC-8637298E1CE6}"/>
              </a:ext>
            </a:extLst>
          </p:cNvPr>
          <p:cNvSpPr>
            <a:spLocks noGrp="1"/>
          </p:cNvSpPr>
          <p:nvPr>
            <p:ph idx="1"/>
          </p:nvPr>
        </p:nvSpPr>
        <p:spPr>
          <a:xfrm>
            <a:off x="539552" y="1916832"/>
            <a:ext cx="7772400" cy="4402286"/>
          </a:xfrm>
        </p:spPr>
        <p:txBody>
          <a:bodyPr/>
          <a:lstStyle/>
          <a:p>
            <a:r>
              <a:rPr lang="en-GB" sz="1800" dirty="0"/>
              <a:t>Meningitis is not highly contagious – most cases happen in isolation, with no further cases occurring. There is a small risk to those who have had close prolonged contact with the person who has become ill</a:t>
            </a:r>
          </a:p>
          <a:p>
            <a:endParaRPr lang="en-GB" sz="1800" dirty="0"/>
          </a:p>
          <a:p>
            <a:r>
              <a:rPr lang="en-GB" sz="1800" dirty="0"/>
              <a:t>Prolonged close contact means those living in the same household or sharing a sub-unit (e.g. shared kitchen/bathroom facilities) as the person who has become ill, along with any intimate kissing partners</a:t>
            </a:r>
          </a:p>
          <a:p>
            <a:endParaRPr lang="en-GB" sz="1800" dirty="0"/>
          </a:p>
          <a:p>
            <a:r>
              <a:rPr lang="en-GB" sz="1800" dirty="0"/>
              <a:t>When a case occurs, the local public health team are notified (by the doctor diagnosing the illness). They will liaise with the university and identify any close contacts to offer advice and guidance. </a:t>
            </a:r>
          </a:p>
          <a:p>
            <a:pPr marL="0" indent="0">
              <a:buNone/>
            </a:pPr>
            <a:endParaRPr lang="en-GB" sz="1800" dirty="0"/>
          </a:p>
          <a:p>
            <a:r>
              <a:rPr lang="en-GB" sz="1800" dirty="0"/>
              <a:t>There is no reason to prevent students attending university following a case. </a:t>
            </a:r>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86275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88177" y="325105"/>
            <a:ext cx="5616624" cy="1143000"/>
          </a:xfrm>
        </p:spPr>
        <p:txBody>
          <a:bodyPr/>
          <a:lstStyle/>
          <a:p>
            <a:r>
              <a:rPr lang="en-GB" dirty="0"/>
              <a:t>Meningitis Vaccines</a:t>
            </a:r>
          </a:p>
        </p:txBody>
      </p:sp>
      <p:sp>
        <p:nvSpPr>
          <p:cNvPr id="4" name="TextBox 3"/>
          <p:cNvSpPr txBox="1"/>
          <p:nvPr/>
        </p:nvSpPr>
        <p:spPr>
          <a:xfrm>
            <a:off x="467544" y="1268760"/>
            <a:ext cx="5857890" cy="4308872"/>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endParaRPr lang="en-GB" sz="1800" dirty="0">
              <a:solidFill>
                <a:srgbClr val="FFFFFF">
                  <a:lumMod val="50000"/>
                </a:srgbClr>
              </a:solidFill>
              <a:latin typeface="+mn-lt"/>
            </a:endParaRPr>
          </a:p>
          <a:p>
            <a:pPr marR="0" lvl="0" algn="l" defTabSz="914400" rtl="0" eaLnBrk="0" fontAlgn="base" latinLnBrk="0" hangingPunct="0">
              <a:lnSpc>
                <a:spcPct val="100000"/>
              </a:lnSpc>
              <a:spcBef>
                <a:spcPct val="0"/>
              </a:spcBef>
              <a:spcAft>
                <a:spcPct val="0"/>
              </a:spcAft>
              <a:buClrTx/>
              <a:buSzTx/>
              <a:tabLst/>
              <a:defRPr/>
            </a:pPr>
            <a:r>
              <a:rPr lang="en-GB" sz="1800" dirty="0">
                <a:solidFill>
                  <a:srgbClr val="FFFFFF">
                    <a:lumMod val="50000"/>
                  </a:srgbClr>
                </a:solidFill>
                <a:latin typeface="+mn-lt"/>
              </a:rPr>
              <a:t>Young people are offered the </a:t>
            </a:r>
            <a:r>
              <a:rPr lang="en-GB" sz="1800" dirty="0" err="1">
                <a:solidFill>
                  <a:srgbClr val="FFFFFF">
                    <a:lumMod val="50000"/>
                  </a:srgbClr>
                </a:solidFill>
                <a:latin typeface="+mn-lt"/>
              </a:rPr>
              <a:t>MenACWY</a:t>
            </a:r>
            <a:r>
              <a:rPr lang="en-GB" sz="1800" dirty="0">
                <a:solidFill>
                  <a:srgbClr val="FFFFFF">
                    <a:lumMod val="50000"/>
                  </a:srgbClr>
                </a:solidFill>
                <a:latin typeface="+mn-lt"/>
              </a:rPr>
              <a:t> vaccine around the age of 14yr. </a:t>
            </a:r>
          </a:p>
          <a:p>
            <a:pPr marR="0" lvl="0" algn="l" defTabSz="914400" rtl="0" eaLnBrk="0" fontAlgn="base" latinLnBrk="0" hangingPunct="0">
              <a:lnSpc>
                <a:spcPct val="100000"/>
              </a:lnSpc>
              <a:spcBef>
                <a:spcPct val="0"/>
              </a:spcBef>
              <a:spcAft>
                <a:spcPct val="0"/>
              </a:spcAft>
              <a:buClrTx/>
              <a:buSzTx/>
              <a:tabLst/>
              <a:defRPr/>
            </a:pPr>
            <a:endParaRPr lang="en-GB" sz="1800" dirty="0">
              <a:solidFill>
                <a:srgbClr val="FFFFFF">
                  <a:lumMod val="50000"/>
                </a:srgbClr>
              </a:solidFill>
              <a:latin typeface="+mn-lt"/>
            </a:endParaRPr>
          </a:p>
          <a:p>
            <a:pPr marR="0" lvl="0" algn="l" defTabSz="914400" rtl="0" eaLnBrk="0" fontAlgn="base" latinLnBrk="0" hangingPunct="0">
              <a:lnSpc>
                <a:spcPct val="100000"/>
              </a:lnSpc>
              <a:spcBef>
                <a:spcPct val="0"/>
              </a:spcBef>
              <a:spcAft>
                <a:spcPct val="0"/>
              </a:spcAft>
              <a:buClrTx/>
              <a:buSzTx/>
              <a:tabLst/>
              <a:defRPr/>
            </a:pPr>
            <a:r>
              <a:rPr lang="en-GB" sz="1800" dirty="0">
                <a:solidFill>
                  <a:srgbClr val="FFFFFF">
                    <a:lumMod val="50000"/>
                  </a:srgbClr>
                </a:solidFill>
                <a:latin typeface="+mn-lt"/>
              </a:rPr>
              <a:t>This vaccine is very effective in protecting against 4 different strains of meningococcal disease (</a:t>
            </a:r>
            <a:r>
              <a:rPr lang="en-GB" sz="1800" dirty="0" err="1">
                <a:solidFill>
                  <a:srgbClr val="FFFFFF">
                    <a:lumMod val="50000"/>
                  </a:srgbClr>
                </a:solidFill>
                <a:latin typeface="+mn-lt"/>
              </a:rPr>
              <a:t>MenA</a:t>
            </a:r>
            <a:r>
              <a:rPr lang="en-GB" sz="1800" dirty="0">
                <a:solidFill>
                  <a:srgbClr val="FFFFFF">
                    <a:lumMod val="50000"/>
                  </a:srgbClr>
                </a:solidFill>
                <a:latin typeface="+mn-lt"/>
              </a:rPr>
              <a:t>, C, W and Y) </a:t>
            </a:r>
            <a:r>
              <a:rPr lang="en-GB" sz="1800" i="1" dirty="0">
                <a:solidFill>
                  <a:srgbClr val="FFFFFF">
                    <a:lumMod val="50000"/>
                  </a:srgbClr>
                </a:solidFill>
                <a:latin typeface="+mn-lt"/>
              </a:rPr>
              <a:t>it will not protect against </a:t>
            </a:r>
            <a:r>
              <a:rPr lang="en-GB" sz="1800" i="1" dirty="0" err="1">
                <a:solidFill>
                  <a:srgbClr val="FFFFFF">
                    <a:lumMod val="50000"/>
                  </a:srgbClr>
                </a:solidFill>
                <a:latin typeface="+mn-lt"/>
              </a:rPr>
              <a:t>MenB</a:t>
            </a:r>
            <a:r>
              <a:rPr lang="en-GB" sz="1800" i="1" dirty="0">
                <a:solidFill>
                  <a:srgbClr val="FFFFFF">
                    <a:lumMod val="50000"/>
                  </a:srgbClr>
                </a:solidFill>
                <a:latin typeface="+mn-lt"/>
              </a:rPr>
              <a:t>.</a:t>
            </a:r>
          </a:p>
          <a:p>
            <a:pPr marR="0" lvl="0" algn="l" defTabSz="914400" rtl="0" eaLnBrk="0" fontAlgn="base" latinLnBrk="0" hangingPunct="0">
              <a:lnSpc>
                <a:spcPct val="100000"/>
              </a:lnSpc>
              <a:spcBef>
                <a:spcPct val="0"/>
              </a:spcBef>
              <a:spcAft>
                <a:spcPct val="0"/>
              </a:spcAft>
              <a:buClrTx/>
              <a:buSzTx/>
              <a:tabLst/>
              <a:defRPr/>
            </a:pPr>
            <a:endParaRPr lang="en-GB" sz="1800" i="1" dirty="0">
              <a:solidFill>
                <a:srgbClr val="FFFFFF">
                  <a:lumMod val="50000"/>
                </a:srgbClr>
              </a:solidFill>
              <a:latin typeface="+mn-lt"/>
            </a:endParaRPr>
          </a:p>
          <a:p>
            <a:pPr marR="0" lvl="0" algn="l" defTabSz="914400" rtl="0" eaLnBrk="0" fontAlgn="base" latinLnBrk="0" hangingPunct="0">
              <a:lnSpc>
                <a:spcPct val="100000"/>
              </a:lnSpc>
              <a:spcBef>
                <a:spcPct val="0"/>
              </a:spcBef>
              <a:spcAft>
                <a:spcPct val="0"/>
              </a:spcAft>
              <a:buClrTx/>
              <a:buSzTx/>
              <a:tabLst/>
              <a:defRPr/>
            </a:pPr>
            <a:r>
              <a:rPr lang="en-GB" sz="1800" dirty="0">
                <a:solidFill>
                  <a:srgbClr val="FFFFFF">
                    <a:lumMod val="50000"/>
                  </a:srgbClr>
                </a:solidFill>
                <a:latin typeface="+mn-lt"/>
              </a:rPr>
              <a:t>Any student who has missed this vaccine remains eligible until the age of 25yr and should be encouraged to seek vaccination from their GP/university health centre.</a:t>
            </a:r>
          </a:p>
          <a:p>
            <a:pPr marR="0" lvl="0" algn="l" defTabSz="914400" rtl="0" eaLnBrk="0" fontAlgn="base" latinLnBrk="0" hangingPunct="0">
              <a:lnSpc>
                <a:spcPct val="100000"/>
              </a:lnSpc>
              <a:spcBef>
                <a:spcPct val="0"/>
              </a:spcBef>
              <a:spcAft>
                <a:spcPct val="0"/>
              </a:spcAft>
              <a:buClrTx/>
              <a:buSzTx/>
              <a:tabLst/>
              <a:defRPr/>
            </a:pPr>
            <a:endParaRPr lang="en-GB" sz="1800" dirty="0">
              <a:solidFill>
                <a:srgbClr val="FFFFFF">
                  <a:lumMod val="50000"/>
                </a:srgbClr>
              </a:solidFill>
              <a:latin typeface="+mn-lt"/>
            </a:endParaRPr>
          </a:p>
          <a:p>
            <a:pPr marR="0" lvl="0" algn="l" defTabSz="914400" rtl="0" eaLnBrk="0" fontAlgn="base" latinLnBrk="0" hangingPunct="0">
              <a:lnSpc>
                <a:spcPct val="100000"/>
              </a:lnSpc>
              <a:spcBef>
                <a:spcPct val="0"/>
              </a:spcBef>
              <a:spcAft>
                <a:spcPct val="0"/>
              </a:spcAft>
              <a:buClrTx/>
              <a:buSzTx/>
              <a:tabLst/>
              <a:defRPr/>
            </a:pPr>
            <a:endParaRPr lang="en-GB" sz="2000" dirty="0">
              <a:solidFill>
                <a:schemeClr val="accent6"/>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kumimoji="0" lang="en-GB" sz="2000" b="0" i="0" u="none" strike="noStrike" kern="1200" cap="none" spc="0" normalizeH="0" baseline="0" noProof="0" dirty="0">
              <a:ln>
                <a:noFill/>
              </a:ln>
              <a:solidFill>
                <a:schemeClr val="accent6"/>
              </a:solidFill>
              <a:effectLst/>
              <a:uLnTx/>
              <a:uFillTx/>
              <a:latin typeface="Arial"/>
            </a:endParaRPr>
          </a:p>
        </p:txBody>
      </p:sp>
      <p:pic>
        <p:nvPicPr>
          <p:cNvPr id="6" name="Picture 5">
            <a:extLst>
              <a:ext uri="{FF2B5EF4-FFF2-40B4-BE49-F238E27FC236}">
                <a16:creationId xmlns:a16="http://schemas.microsoft.com/office/drawing/2014/main" id="{E6B109EB-D730-4349-B93E-7073AEDF7A0B}"/>
              </a:ext>
            </a:extLst>
          </p:cNvPr>
          <p:cNvPicPr>
            <a:picLocks noChangeAspect="1"/>
          </p:cNvPicPr>
          <p:nvPr/>
        </p:nvPicPr>
        <p:blipFill>
          <a:blip r:embed="rId3"/>
          <a:stretch>
            <a:fillRect/>
          </a:stretch>
        </p:blipFill>
        <p:spPr>
          <a:xfrm>
            <a:off x="6417164" y="1782602"/>
            <a:ext cx="2252286" cy="3292795"/>
          </a:xfrm>
          <a:prstGeom prst="rect">
            <a:avLst/>
          </a:prstGeom>
        </p:spPr>
      </p:pic>
      <p:sp>
        <p:nvSpPr>
          <p:cNvPr id="7" name="TextBox 6">
            <a:extLst>
              <a:ext uri="{FF2B5EF4-FFF2-40B4-BE49-F238E27FC236}">
                <a16:creationId xmlns:a16="http://schemas.microsoft.com/office/drawing/2014/main" id="{A89F0FBC-E6C6-482B-A505-E093AA97C1DE}"/>
              </a:ext>
            </a:extLst>
          </p:cNvPr>
          <p:cNvSpPr txBox="1"/>
          <p:nvPr/>
        </p:nvSpPr>
        <p:spPr>
          <a:xfrm>
            <a:off x="467544" y="5081408"/>
            <a:ext cx="8345922"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ＭＳ Ｐゴシック" charset="0"/>
                <a:cs typeface="+mn-cs"/>
              </a:rPr>
              <a:t>The </a:t>
            </a:r>
            <a:r>
              <a:rPr kumimoji="0" lang="en-GB" sz="2000" b="1" i="0" u="none" strike="noStrike" kern="1200" cap="none" spc="0" normalizeH="0" baseline="0" noProof="0" dirty="0" err="1">
                <a:ln>
                  <a:noFill/>
                </a:ln>
                <a:solidFill>
                  <a:srgbClr val="000000"/>
                </a:solidFill>
                <a:effectLst/>
                <a:uLnTx/>
                <a:uFillTx/>
                <a:latin typeface="Arial"/>
                <a:ea typeface="ＭＳ Ｐゴシック" charset="0"/>
                <a:cs typeface="+mn-cs"/>
              </a:rPr>
              <a:t>MenACWY</a:t>
            </a:r>
            <a:r>
              <a:rPr kumimoji="0" lang="en-GB" sz="2000" b="1" i="0" u="none" strike="noStrike" kern="1200" cap="none" spc="0" normalizeH="0" baseline="0" noProof="0" dirty="0">
                <a:ln>
                  <a:noFill/>
                </a:ln>
                <a:solidFill>
                  <a:srgbClr val="000000"/>
                </a:solidFill>
                <a:effectLst/>
                <a:uLnTx/>
                <a:uFillTx/>
                <a:latin typeface="Arial"/>
                <a:ea typeface="ＭＳ Ｐゴシック" charset="0"/>
                <a:cs typeface="+mn-cs"/>
              </a:rPr>
              <a:t> vaccine will not protect against all causes of meningitis, it remains vital to be aware of the signs of meningitis and seek urgent medical advice if concerned. </a:t>
            </a:r>
            <a:endParaRPr kumimoji="0" lang="en-GB" sz="20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Tree>
    <p:extLst>
      <p:ext uri="{BB962C8B-B14F-4D97-AF65-F5344CB8AC3E}">
        <p14:creationId xmlns:p14="http://schemas.microsoft.com/office/powerpoint/2010/main" val="340979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2"/>
            <a:ext cx="7772400" cy="1470025"/>
          </a:xfrm>
        </p:spPr>
        <p:txBody>
          <a:bodyPr/>
          <a:lstStyle/>
          <a:p>
            <a:pPr algn="ctr"/>
            <a:r>
              <a:rPr lang="en-GB" dirty="0"/>
              <a:t>Outcomes of meningitis </a:t>
            </a:r>
          </a:p>
        </p:txBody>
      </p:sp>
      <p:pic>
        <p:nvPicPr>
          <p:cNvPr id="4" name="Picture 3">
            <a:extLst>
              <a:ext uri="{FF2B5EF4-FFF2-40B4-BE49-F238E27FC236}">
                <a16:creationId xmlns:a16="http://schemas.microsoft.com/office/drawing/2014/main" id="{135020A9-AA8C-4232-9CFA-D045D8F5EE56}"/>
              </a:ext>
            </a:extLst>
          </p:cNvPr>
          <p:cNvPicPr>
            <a:picLocks noChangeAspect="1"/>
          </p:cNvPicPr>
          <p:nvPr/>
        </p:nvPicPr>
        <p:blipFill>
          <a:blip r:embed="rId2"/>
          <a:stretch>
            <a:fillRect/>
          </a:stretch>
        </p:blipFill>
        <p:spPr>
          <a:xfrm>
            <a:off x="762000" y="2276872"/>
            <a:ext cx="7620000" cy="3038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C60A-56C9-49FD-961F-246B61CD600F}"/>
              </a:ext>
            </a:extLst>
          </p:cNvPr>
          <p:cNvSpPr>
            <a:spLocks noGrp="1"/>
          </p:cNvSpPr>
          <p:nvPr>
            <p:ph type="title"/>
          </p:nvPr>
        </p:nvSpPr>
        <p:spPr>
          <a:xfrm>
            <a:off x="572603" y="476672"/>
            <a:ext cx="7772400" cy="1143000"/>
          </a:xfrm>
        </p:spPr>
        <p:txBody>
          <a:bodyPr/>
          <a:lstStyle/>
          <a:p>
            <a:r>
              <a:rPr lang="en-GB" dirty="0"/>
              <a:t> </a:t>
            </a:r>
          </a:p>
        </p:txBody>
      </p:sp>
      <p:sp>
        <p:nvSpPr>
          <p:cNvPr id="7" name="Title 1">
            <a:extLst>
              <a:ext uri="{FF2B5EF4-FFF2-40B4-BE49-F238E27FC236}">
                <a16:creationId xmlns:a16="http://schemas.microsoft.com/office/drawing/2014/main" id="{1B8A1020-7B6A-465C-8BA6-2F67AB2417B6}"/>
              </a:ext>
            </a:extLst>
          </p:cNvPr>
          <p:cNvSpPr txBox="1">
            <a:spLocks/>
          </p:cNvSpPr>
          <p:nvPr/>
        </p:nvSpPr>
        <p:spPr bwMode="auto">
          <a:xfrm>
            <a:off x="685800" y="18864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98B8"/>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defRPr>
            </a:lvl2pPr>
            <a:lvl3pPr algn="l" rtl="0" eaLnBrk="1" fontAlgn="base" hangingPunct="1">
              <a:spcBef>
                <a:spcPct val="0"/>
              </a:spcBef>
              <a:spcAft>
                <a:spcPct val="0"/>
              </a:spcAft>
              <a:defRPr sz="3200" b="1">
                <a:solidFill>
                  <a:schemeClr val="tx2"/>
                </a:solidFill>
                <a:latin typeface="Arial" charset="0"/>
                <a:ea typeface="ＭＳ Ｐゴシック" charset="0"/>
              </a:defRPr>
            </a:lvl3pPr>
            <a:lvl4pPr algn="l" rtl="0" eaLnBrk="1" fontAlgn="base" hangingPunct="1">
              <a:spcBef>
                <a:spcPct val="0"/>
              </a:spcBef>
              <a:spcAft>
                <a:spcPct val="0"/>
              </a:spcAft>
              <a:defRPr sz="3200" b="1">
                <a:solidFill>
                  <a:schemeClr val="tx2"/>
                </a:solidFill>
                <a:latin typeface="Arial" charset="0"/>
                <a:ea typeface="ＭＳ Ｐゴシック" charset="0"/>
              </a:defRPr>
            </a:lvl4pPr>
            <a:lvl5pPr algn="l" rtl="0" eaLnBrk="1" fontAlgn="base" hangingPunct="1">
              <a:spcBef>
                <a:spcPct val="0"/>
              </a:spcBef>
              <a:spcAft>
                <a:spcPct val="0"/>
              </a:spcAft>
              <a:defRPr sz="3200" b="1">
                <a:solidFill>
                  <a:schemeClr val="tx2"/>
                </a:solidFill>
                <a:latin typeface="Arial" charset="0"/>
                <a:ea typeface="ＭＳ Ｐゴシック"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a:lstStyle>
          <a:p>
            <a:r>
              <a:rPr lang="en-GB" kern="0" dirty="0"/>
              <a:t>Outcomes of meningitis	</a:t>
            </a:r>
          </a:p>
        </p:txBody>
      </p:sp>
      <p:sp>
        <p:nvSpPr>
          <p:cNvPr id="9" name="Rounded Rectangular Callout 22">
            <a:extLst>
              <a:ext uri="{FF2B5EF4-FFF2-40B4-BE49-F238E27FC236}">
                <a16:creationId xmlns:a16="http://schemas.microsoft.com/office/drawing/2014/main" id="{C5FD955C-B950-4B65-8367-4197BAB42C30}"/>
              </a:ext>
            </a:extLst>
          </p:cNvPr>
          <p:cNvSpPr/>
          <p:nvPr/>
        </p:nvSpPr>
        <p:spPr>
          <a:xfrm>
            <a:off x="827585" y="5373216"/>
            <a:ext cx="7396010" cy="836108"/>
          </a:xfrm>
          <a:prstGeom prst="wedgeRoundRectCallout">
            <a:avLst>
              <a:gd name="adj1" fmla="val -7314"/>
              <a:gd name="adj2" fmla="val -37828"/>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Death</a:t>
            </a:r>
          </a:p>
          <a:p>
            <a:pPr algn="ctr"/>
            <a:r>
              <a:rPr lang="en-GB" sz="1800" dirty="0">
                <a:solidFill>
                  <a:schemeClr val="tx1"/>
                </a:solidFill>
              </a:rPr>
              <a:t>Around 10% of people who contract bacterial meningitis will sadly die</a:t>
            </a:r>
          </a:p>
        </p:txBody>
      </p:sp>
      <p:sp>
        <p:nvSpPr>
          <p:cNvPr id="11" name="Rounded Rectangular Callout 22">
            <a:extLst>
              <a:ext uri="{FF2B5EF4-FFF2-40B4-BE49-F238E27FC236}">
                <a16:creationId xmlns:a16="http://schemas.microsoft.com/office/drawing/2014/main" id="{B7F796DC-2D33-4643-9930-C5DB13CB2410}"/>
              </a:ext>
            </a:extLst>
          </p:cNvPr>
          <p:cNvSpPr/>
          <p:nvPr/>
        </p:nvSpPr>
        <p:spPr>
          <a:xfrm>
            <a:off x="660152" y="2771800"/>
            <a:ext cx="7563443" cy="2313384"/>
          </a:xfrm>
          <a:prstGeom prst="wedgeRoundRectCallout">
            <a:avLst>
              <a:gd name="adj1" fmla="val 1104"/>
              <a:gd name="adj2" fmla="val -47116"/>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solidFill>
                <a:schemeClr val="tx1"/>
              </a:solidFill>
            </a:endParaRPr>
          </a:p>
          <a:p>
            <a:pPr algn="ctr"/>
            <a:endParaRPr lang="en-GB" sz="1800" b="1" dirty="0">
              <a:solidFill>
                <a:schemeClr val="tx1"/>
              </a:solidFill>
            </a:endParaRPr>
          </a:p>
          <a:p>
            <a:pPr algn="ctr"/>
            <a:endParaRPr lang="en-GB" sz="1800" b="1" dirty="0">
              <a:solidFill>
                <a:schemeClr val="tx1"/>
              </a:solidFill>
            </a:endParaRPr>
          </a:p>
          <a:p>
            <a:pPr algn="ctr"/>
            <a:r>
              <a:rPr lang="en-GB" sz="1800" b="1" dirty="0">
                <a:solidFill>
                  <a:schemeClr val="tx1"/>
                </a:solidFill>
              </a:rPr>
              <a:t>After-effects</a:t>
            </a:r>
            <a:r>
              <a:rPr lang="en-GB" sz="1800" dirty="0">
                <a:solidFill>
                  <a:schemeClr val="tx1"/>
                </a:solidFill>
              </a:rPr>
              <a:t> </a:t>
            </a:r>
          </a:p>
          <a:p>
            <a:pPr algn="ctr"/>
            <a:r>
              <a:rPr lang="en-GB" sz="1800" dirty="0">
                <a:solidFill>
                  <a:schemeClr val="tx1"/>
                </a:solidFill>
              </a:rPr>
              <a:t>Wide range of after-effects</a:t>
            </a:r>
          </a:p>
          <a:p>
            <a:pPr algn="ctr"/>
            <a:endParaRPr lang="en-GB" sz="1800" dirty="0">
              <a:solidFill>
                <a:schemeClr val="tx1"/>
              </a:solidFill>
            </a:endParaRPr>
          </a:p>
          <a:p>
            <a:pPr algn="ctr"/>
            <a:r>
              <a:rPr lang="en-GB" sz="1800" dirty="0">
                <a:solidFill>
                  <a:schemeClr val="tx1"/>
                </a:solidFill>
              </a:rPr>
              <a:t>Vary from mild to those causing severe disability and include brain injury, limb loss, hearing or sight loss.</a:t>
            </a:r>
          </a:p>
          <a:p>
            <a:pPr algn="ctr"/>
            <a:endParaRPr lang="en-GB" sz="1800" dirty="0">
              <a:solidFill>
                <a:schemeClr val="tx1"/>
              </a:solidFill>
            </a:endParaRPr>
          </a:p>
          <a:p>
            <a:pPr algn="ctr"/>
            <a:r>
              <a:rPr lang="en-GB" sz="1800" dirty="0">
                <a:solidFill>
                  <a:schemeClr val="tx1"/>
                </a:solidFill>
              </a:rPr>
              <a:t>“Hidden” or less obvious after-effects can include headaches, memory loss, concentration issues, fatigue and emotional difficulties  </a:t>
            </a:r>
          </a:p>
          <a:p>
            <a:pPr algn="ctr"/>
            <a:endParaRPr lang="en-GB" sz="1800" dirty="0">
              <a:solidFill>
                <a:schemeClr val="tx1"/>
              </a:solidFill>
            </a:endParaRPr>
          </a:p>
          <a:p>
            <a:pPr algn="ctr"/>
            <a:endParaRPr lang="en-GB" sz="1800" dirty="0">
              <a:solidFill>
                <a:schemeClr val="tx1"/>
              </a:solidFill>
            </a:endParaRPr>
          </a:p>
          <a:p>
            <a:pPr algn="ctr"/>
            <a:endParaRPr lang="en-GB" sz="1800" dirty="0">
              <a:solidFill>
                <a:schemeClr val="tx1"/>
              </a:solidFill>
            </a:endParaRPr>
          </a:p>
        </p:txBody>
      </p:sp>
      <p:sp>
        <p:nvSpPr>
          <p:cNvPr id="8" name="Rounded Rectangular Callout 22">
            <a:extLst>
              <a:ext uri="{FF2B5EF4-FFF2-40B4-BE49-F238E27FC236}">
                <a16:creationId xmlns:a16="http://schemas.microsoft.com/office/drawing/2014/main" id="{5B38D960-5823-411A-921B-690699390373}"/>
              </a:ext>
            </a:extLst>
          </p:cNvPr>
          <p:cNvSpPr/>
          <p:nvPr/>
        </p:nvSpPr>
        <p:spPr>
          <a:xfrm>
            <a:off x="660152" y="1389352"/>
            <a:ext cx="7347420" cy="1036100"/>
          </a:xfrm>
          <a:prstGeom prst="wedgeRoundRectCallout">
            <a:avLst>
              <a:gd name="adj1" fmla="val -7314"/>
              <a:gd name="adj2" fmla="val -37828"/>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Full Recovery</a:t>
            </a:r>
          </a:p>
          <a:p>
            <a:pPr algn="ctr"/>
            <a:r>
              <a:rPr lang="en-GB" sz="1800" dirty="0">
                <a:solidFill>
                  <a:schemeClr val="tx1"/>
                </a:solidFill>
              </a:rPr>
              <a:t>Many will make a good recovery without lasting after-effects, however recover can take time</a:t>
            </a:r>
          </a:p>
        </p:txBody>
      </p:sp>
    </p:spTree>
    <p:extLst>
      <p:ext uri="{BB962C8B-B14F-4D97-AF65-F5344CB8AC3E}">
        <p14:creationId xmlns:p14="http://schemas.microsoft.com/office/powerpoint/2010/main" val="35190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74207"/>
            <a:ext cx="7772400" cy="1143000"/>
          </a:xfrm>
        </p:spPr>
        <p:txBody>
          <a:bodyPr/>
          <a:lstStyle/>
          <a:p>
            <a:r>
              <a:rPr lang="en-GB" dirty="0"/>
              <a:t>Support from Meningitis Now</a:t>
            </a:r>
          </a:p>
        </p:txBody>
      </p:sp>
      <p:sp>
        <p:nvSpPr>
          <p:cNvPr id="3" name="Content Placeholder 2"/>
          <p:cNvSpPr>
            <a:spLocks noGrp="1"/>
          </p:cNvSpPr>
          <p:nvPr>
            <p:ph idx="1"/>
          </p:nvPr>
        </p:nvSpPr>
        <p:spPr>
          <a:xfrm>
            <a:off x="589057" y="1417207"/>
            <a:ext cx="7772400" cy="3019905"/>
          </a:xfrm>
        </p:spPr>
        <p:txBody>
          <a:bodyPr/>
          <a:lstStyle/>
          <a:p>
            <a:pPr>
              <a:spcBef>
                <a:spcPts val="0"/>
              </a:spcBef>
            </a:pPr>
            <a:r>
              <a:rPr lang="en-GB" sz="2000" dirty="0">
                <a:solidFill>
                  <a:schemeClr val="accent6"/>
                </a:solidFill>
              </a:rPr>
              <a:t>We offer a range of free awareness materials, printed and digital for universities </a:t>
            </a:r>
          </a:p>
          <a:p>
            <a:pPr>
              <a:spcBef>
                <a:spcPts val="0"/>
              </a:spcBef>
            </a:pPr>
            <a:endParaRPr lang="en-GB" sz="2000" dirty="0">
              <a:solidFill>
                <a:schemeClr val="accent6"/>
              </a:solidFill>
            </a:endParaRPr>
          </a:p>
          <a:p>
            <a:pPr>
              <a:spcBef>
                <a:spcPts val="0"/>
              </a:spcBef>
            </a:pPr>
            <a:r>
              <a:rPr lang="en-GB" sz="2000" dirty="0">
                <a:solidFill>
                  <a:schemeClr val="accent6"/>
                </a:solidFill>
              </a:rPr>
              <a:t>Our volunteers can help with awareness raising by attending events such as freshers fairs and providing awareness materials</a:t>
            </a:r>
          </a:p>
          <a:p>
            <a:pPr marL="0" indent="0">
              <a:spcBef>
                <a:spcPts val="0"/>
              </a:spcBef>
              <a:buNone/>
            </a:pPr>
            <a:endParaRPr lang="en-GB" sz="2000" dirty="0">
              <a:solidFill>
                <a:schemeClr val="accent6"/>
              </a:solidFill>
            </a:endParaRPr>
          </a:p>
          <a:p>
            <a:r>
              <a:rPr lang="en-GB" sz="2000" dirty="0">
                <a:solidFill>
                  <a:schemeClr val="accent6"/>
                </a:solidFill>
              </a:rPr>
              <a:t>Our support team provides support to anyone who has been impacted by meningitis in the UK, contact 0808 80 10 388 or </a:t>
            </a:r>
            <a:r>
              <a:rPr lang="en-GB" sz="2000" dirty="0">
                <a:solidFill>
                  <a:schemeClr val="accent6"/>
                </a:solidFill>
                <a:hlinkClick r:id="rId3"/>
              </a:rPr>
              <a:t>helpline@meningitisnow.org</a:t>
            </a:r>
            <a:r>
              <a:rPr lang="en-GB" sz="2000" dirty="0">
                <a:solidFill>
                  <a:schemeClr val="accent6"/>
                </a:solidFill>
              </a:rPr>
              <a:t> for more information</a:t>
            </a:r>
          </a:p>
          <a:p>
            <a:pPr marL="0" indent="0">
              <a:buNone/>
            </a:pPr>
            <a:endParaRPr lang="en-GB" sz="2000" dirty="0">
              <a:solidFill>
                <a:schemeClr val="accent6"/>
              </a:solidFill>
            </a:endParaRPr>
          </a:p>
          <a:p>
            <a:endParaRPr lang="en-GB" sz="2400" dirty="0">
              <a:solidFill>
                <a:schemeClr val="accent6"/>
              </a:solidFill>
            </a:endParaRPr>
          </a:p>
        </p:txBody>
      </p:sp>
      <p:pic>
        <p:nvPicPr>
          <p:cNvPr id="13" name="Picture 12" descr="C:\Users\SarahR\AppData\Local\Microsoft\Windows\INetCache\Content.Word\Bristol 2019 Family day - making friends.JPG"/>
          <p:cNvPicPr/>
          <p:nvPr/>
        </p:nvPicPr>
        <p:blipFill rotWithShape="1">
          <a:blip r:embed="rId4" cstate="print">
            <a:extLst>
              <a:ext uri="{28A0092B-C50C-407E-A947-70E740481C1C}">
                <a14:useLocalDpi xmlns:a14="http://schemas.microsoft.com/office/drawing/2010/main" val="0"/>
              </a:ext>
            </a:extLst>
          </a:blip>
          <a:srcRect l="22761" r="11389" b="9348"/>
          <a:stretch/>
        </p:blipFill>
        <p:spPr bwMode="auto">
          <a:xfrm>
            <a:off x="4819715" y="4715575"/>
            <a:ext cx="1452166" cy="1464289"/>
          </a:xfrm>
          <a:prstGeom prst="rect">
            <a:avLst/>
          </a:prstGeom>
          <a:noFill/>
          <a:ln>
            <a:noFill/>
          </a:ln>
          <a:extLst>
            <a:ext uri="{53640926-AAD7-44D8-BBD7-CCE9431645EC}">
              <a14:shadowObscured xmlns:a14="http://schemas.microsoft.com/office/drawing/2010/main"/>
            </a:ext>
          </a:extLst>
        </p:spPr>
      </p:pic>
      <p:pic>
        <p:nvPicPr>
          <p:cNvPr id="14" name="Picture 13" descr="A person holding a baby&#10;&#10;Description automatically generated"/>
          <p:cNvPicPr/>
          <p:nvPr/>
        </p:nvPicPr>
        <p:blipFill rotWithShape="1">
          <a:blip r:embed="rId5" cstate="print">
            <a:extLst>
              <a:ext uri="{28A0092B-C50C-407E-A947-70E740481C1C}">
                <a14:useLocalDpi xmlns:a14="http://schemas.microsoft.com/office/drawing/2010/main" val="0"/>
              </a:ext>
            </a:extLst>
          </a:blip>
          <a:srcRect l="8020" t="11838" r="9111"/>
          <a:stretch/>
        </p:blipFill>
        <p:spPr bwMode="auto">
          <a:xfrm>
            <a:off x="946573" y="4715576"/>
            <a:ext cx="1392932" cy="1464289"/>
          </a:xfrm>
          <a:prstGeom prst="rect">
            <a:avLst/>
          </a:prstGeom>
          <a:ln>
            <a:noFill/>
          </a:ln>
          <a:extLst>
            <a:ext uri="{53640926-AAD7-44D8-BBD7-CCE9431645EC}">
              <a14:shadowObscured xmlns:a14="http://schemas.microsoft.com/office/drawing/2010/main"/>
            </a:ext>
          </a:extLst>
        </p:spPr>
      </p:pic>
      <p:pic>
        <p:nvPicPr>
          <p:cNvPr id="15" name="Picture 14" descr="A group of people sitting on a bench&#10;&#10;Description automatically generated with low confidence"/>
          <p:cNvPicPr/>
          <p:nvPr/>
        </p:nvPicPr>
        <p:blipFill rotWithShape="1">
          <a:blip r:embed="rId6" cstate="print">
            <a:extLst>
              <a:ext uri="{28A0092B-C50C-407E-A947-70E740481C1C}">
                <a14:useLocalDpi xmlns:a14="http://schemas.microsoft.com/office/drawing/2010/main" val="0"/>
              </a:ext>
            </a:extLst>
          </a:blip>
          <a:srcRect l="20205" t="10434" r="17716" b="6227"/>
          <a:stretch/>
        </p:blipFill>
        <p:spPr bwMode="auto">
          <a:xfrm>
            <a:off x="2809829" y="4715575"/>
            <a:ext cx="1539561" cy="1464289"/>
          </a:xfrm>
          <a:prstGeom prst="rect">
            <a:avLst/>
          </a:prstGeom>
          <a:noFill/>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7"/>
          <a:stretch>
            <a:fillRect/>
          </a:stretch>
        </p:blipFill>
        <p:spPr>
          <a:xfrm>
            <a:off x="6771313" y="4757754"/>
            <a:ext cx="1540837" cy="1422111"/>
          </a:xfrm>
          <a:prstGeom prst="rect">
            <a:avLst/>
          </a:prstGeom>
        </p:spPr>
      </p:pic>
    </p:spTree>
    <p:extLst>
      <p:ext uri="{BB962C8B-B14F-4D97-AF65-F5344CB8AC3E}">
        <p14:creationId xmlns:p14="http://schemas.microsoft.com/office/powerpoint/2010/main" val="227916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xfrm>
            <a:off x="683568" y="1484785"/>
            <a:ext cx="7628384" cy="56815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indent="0" eaLnBrk="1" hangingPunct="1">
              <a:buClr>
                <a:schemeClr val="accent4">
                  <a:lumMod val="65000"/>
                  <a:lumOff val="35000"/>
                </a:schemeClr>
              </a:buClr>
              <a:buNone/>
            </a:pPr>
            <a:endParaRPr lang="en-GB" altLang="en-US" sz="2000" dirty="0">
              <a:solidFill>
                <a:schemeClr val="accent3">
                  <a:lumMod val="50000"/>
                </a:schemeClr>
              </a:solidFill>
              <a:latin typeface="Arial" charset="0"/>
            </a:endParaRPr>
          </a:p>
          <a:p>
            <a:pPr>
              <a:buClr>
                <a:schemeClr val="accent4">
                  <a:lumMod val="65000"/>
                  <a:lumOff val="35000"/>
                </a:schemeClr>
              </a:buClr>
            </a:pPr>
            <a:r>
              <a:rPr lang="en-GB" altLang="en-US" sz="2000" dirty="0">
                <a:solidFill>
                  <a:schemeClr val="accent3">
                    <a:lumMod val="50000"/>
                  </a:schemeClr>
                </a:solidFill>
                <a:latin typeface="Arial" charset="0"/>
              </a:rPr>
              <a:t>Meningitis can affect anyone at any time – however, university students have a higher risk</a:t>
            </a:r>
          </a:p>
          <a:p>
            <a:pPr>
              <a:buClr>
                <a:schemeClr val="accent4">
                  <a:lumMod val="65000"/>
                  <a:lumOff val="35000"/>
                </a:schemeClr>
              </a:buClr>
            </a:pPr>
            <a:endParaRPr lang="en-GB" altLang="en-US" sz="2000" dirty="0">
              <a:solidFill>
                <a:schemeClr val="accent3">
                  <a:lumMod val="50000"/>
                </a:schemeClr>
              </a:solidFill>
              <a:latin typeface="Arial" charset="0"/>
            </a:endParaRPr>
          </a:p>
          <a:p>
            <a:pPr eaLnBrk="1" hangingPunct="1">
              <a:buClr>
                <a:schemeClr val="accent4">
                  <a:lumMod val="65000"/>
                  <a:lumOff val="35000"/>
                </a:schemeClr>
              </a:buClr>
              <a:buFontTx/>
              <a:buChar char="•"/>
            </a:pPr>
            <a:r>
              <a:rPr lang="en-GB" altLang="en-US" sz="2000" dirty="0">
                <a:solidFill>
                  <a:schemeClr val="accent3">
                    <a:lumMod val="50000"/>
                  </a:schemeClr>
                </a:solidFill>
                <a:latin typeface="Arial" charset="0"/>
              </a:rPr>
              <a:t>Knowing the signs and symptoms </a:t>
            </a:r>
            <a:r>
              <a:rPr lang="en-GB" altLang="en-US" sz="2000" i="1" dirty="0">
                <a:solidFill>
                  <a:schemeClr val="accent3">
                    <a:lumMod val="50000"/>
                  </a:schemeClr>
                </a:solidFill>
                <a:latin typeface="Arial" charset="0"/>
              </a:rPr>
              <a:t>and </a:t>
            </a:r>
            <a:r>
              <a:rPr lang="en-GB" altLang="en-US" sz="2000" dirty="0">
                <a:solidFill>
                  <a:schemeClr val="accent3">
                    <a:lumMod val="50000"/>
                  </a:schemeClr>
                </a:solidFill>
                <a:latin typeface="Arial" charset="0"/>
              </a:rPr>
              <a:t>seeking urgent medical</a:t>
            </a:r>
          </a:p>
          <a:p>
            <a:pPr marL="0" indent="0" eaLnBrk="1" hangingPunct="1">
              <a:buClr>
                <a:schemeClr val="accent4">
                  <a:lumMod val="65000"/>
                  <a:lumOff val="35000"/>
                </a:schemeClr>
              </a:buClr>
              <a:buNone/>
            </a:pPr>
            <a:r>
              <a:rPr lang="en-GB" altLang="en-US" sz="2000" dirty="0">
                <a:solidFill>
                  <a:schemeClr val="accent3">
                    <a:lumMod val="50000"/>
                  </a:schemeClr>
                </a:solidFill>
                <a:latin typeface="Arial" charset="0"/>
              </a:rPr>
              <a:t>     help can help save lives</a:t>
            </a:r>
          </a:p>
          <a:p>
            <a:pPr eaLnBrk="1" hangingPunct="1">
              <a:buClr>
                <a:schemeClr val="accent4">
                  <a:lumMod val="65000"/>
                  <a:lumOff val="35000"/>
                </a:schemeClr>
              </a:buClr>
            </a:pPr>
            <a:endParaRPr lang="en-GB" altLang="en-US" sz="2000" dirty="0">
              <a:solidFill>
                <a:schemeClr val="accent3">
                  <a:lumMod val="50000"/>
                </a:schemeClr>
              </a:solidFill>
              <a:latin typeface="Arial" charset="0"/>
            </a:endParaRPr>
          </a:p>
          <a:p>
            <a:pPr eaLnBrk="1" hangingPunct="1">
              <a:buClr>
                <a:schemeClr val="accent4">
                  <a:lumMod val="65000"/>
                  <a:lumOff val="35000"/>
                </a:schemeClr>
              </a:buClr>
              <a:buFontTx/>
              <a:buChar char="•"/>
            </a:pPr>
            <a:r>
              <a:rPr lang="en-GB" altLang="en-US" sz="2000" dirty="0">
                <a:solidFill>
                  <a:schemeClr val="accent3">
                    <a:lumMod val="50000"/>
                  </a:schemeClr>
                </a:solidFill>
                <a:latin typeface="Arial" charset="0"/>
              </a:rPr>
              <a:t>Many are left with serious and disabling after-effects that require ongoing care and support</a:t>
            </a:r>
          </a:p>
          <a:p>
            <a:pPr marL="0" indent="0" eaLnBrk="1" hangingPunct="1">
              <a:buClr>
                <a:schemeClr val="accent4">
                  <a:lumMod val="65000"/>
                  <a:lumOff val="35000"/>
                </a:schemeClr>
              </a:buClr>
              <a:buNone/>
            </a:pPr>
            <a:endParaRPr lang="en-GB" altLang="en-US" dirty="0">
              <a:solidFill>
                <a:schemeClr val="accent3">
                  <a:lumMod val="50000"/>
                </a:schemeClr>
              </a:solidFill>
              <a:latin typeface="Arial" charset="0"/>
            </a:endParaRPr>
          </a:p>
          <a:p>
            <a:pPr>
              <a:buClr>
                <a:schemeClr val="accent4">
                  <a:lumMod val="65000"/>
                  <a:lumOff val="35000"/>
                </a:schemeClr>
              </a:buClr>
            </a:pPr>
            <a:r>
              <a:rPr lang="en-GB" altLang="en-US" sz="2000" dirty="0">
                <a:solidFill>
                  <a:schemeClr val="accent3">
                    <a:lumMod val="50000"/>
                  </a:schemeClr>
                </a:solidFill>
                <a:latin typeface="Arial" charset="0"/>
              </a:rPr>
              <a:t>Meningitis Now offers information, help and support to anyone affected by meningitis </a:t>
            </a:r>
          </a:p>
          <a:p>
            <a:pPr marL="0" indent="0" eaLnBrk="1" hangingPunct="1">
              <a:buClr>
                <a:schemeClr val="tx1"/>
              </a:buClr>
              <a:buNone/>
            </a:pPr>
            <a:endParaRPr lang="en-GB" altLang="en-US" dirty="0">
              <a:latin typeface="Arial" charset="0"/>
            </a:endParaRPr>
          </a:p>
          <a:p>
            <a:pPr eaLnBrk="1" hangingPunct="1">
              <a:buClr>
                <a:schemeClr val="tx1"/>
              </a:buClr>
              <a:buFont typeface="Arial" charset="0"/>
              <a:buNone/>
            </a:pPr>
            <a:endParaRPr lang="en-GB" altLang="en-US" dirty="0">
              <a:latin typeface="Arial" charset="0"/>
            </a:endParaRPr>
          </a:p>
          <a:p>
            <a:pPr eaLnBrk="1" hangingPunct="1">
              <a:buClr>
                <a:schemeClr val="tx1"/>
              </a:buClr>
              <a:buFont typeface="Arial" charset="0"/>
              <a:buChar char="•"/>
            </a:pPr>
            <a:endParaRPr lang="en-GB" altLang="en-US" dirty="0">
              <a:latin typeface="Arial" charset="0"/>
            </a:endParaRPr>
          </a:p>
        </p:txBody>
      </p:sp>
      <p:sp>
        <p:nvSpPr>
          <p:cNvPr id="2" name="Title 1"/>
          <p:cNvSpPr>
            <a:spLocks noGrp="1"/>
          </p:cNvSpPr>
          <p:nvPr>
            <p:ph type="title"/>
          </p:nvPr>
        </p:nvSpPr>
        <p:spPr>
          <a:xfrm>
            <a:off x="467544" y="476672"/>
            <a:ext cx="7772400" cy="1143000"/>
          </a:xfrm>
        </p:spPr>
        <p:txBody>
          <a:bodyPr/>
          <a:lstStyle/>
          <a:p>
            <a:r>
              <a:rPr lang="en-GB" dirty="0"/>
              <a:t>Summary</a:t>
            </a:r>
          </a:p>
        </p:txBody>
      </p:sp>
    </p:spTree>
    <p:extLst>
      <p:ext uri="{BB962C8B-B14F-4D97-AF65-F5344CB8AC3E}">
        <p14:creationId xmlns:p14="http://schemas.microsoft.com/office/powerpoint/2010/main" val="11341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final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9616"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0230-EE49-4B73-B404-EB1C301329DA}"/>
              </a:ext>
            </a:extLst>
          </p:cNvPr>
          <p:cNvSpPr>
            <a:spLocks noGrp="1"/>
          </p:cNvSpPr>
          <p:nvPr>
            <p:ph type="title"/>
          </p:nvPr>
        </p:nvSpPr>
        <p:spPr>
          <a:xfrm>
            <a:off x="504231" y="692696"/>
            <a:ext cx="7772400" cy="1143000"/>
          </a:xfrm>
        </p:spPr>
        <p:txBody>
          <a:bodyPr/>
          <a:lstStyle/>
          <a:p>
            <a:r>
              <a:rPr lang="en-GB" dirty="0"/>
              <a:t>Introduction	</a:t>
            </a:r>
          </a:p>
        </p:txBody>
      </p:sp>
      <p:sp>
        <p:nvSpPr>
          <p:cNvPr id="3" name="Content Placeholder 2">
            <a:extLst>
              <a:ext uri="{FF2B5EF4-FFF2-40B4-BE49-F238E27FC236}">
                <a16:creationId xmlns:a16="http://schemas.microsoft.com/office/drawing/2014/main" id="{E1FABB66-9E84-4001-B236-421E66D80E94}"/>
              </a:ext>
            </a:extLst>
          </p:cNvPr>
          <p:cNvSpPr>
            <a:spLocks noGrp="1"/>
          </p:cNvSpPr>
          <p:nvPr>
            <p:ph idx="1"/>
          </p:nvPr>
        </p:nvSpPr>
        <p:spPr>
          <a:xfrm>
            <a:off x="504231" y="1700808"/>
            <a:ext cx="7772400" cy="4186261"/>
          </a:xfrm>
        </p:spPr>
        <p:txBody>
          <a:bodyPr/>
          <a:lstStyle/>
          <a:p>
            <a:pPr marL="0" indent="0">
              <a:buNone/>
            </a:pPr>
            <a:r>
              <a:rPr lang="en-GB" sz="2000" dirty="0"/>
              <a:t>Thank you for your interest in learning more about meningitis and septicaemia and ensuring that your university is Meningitis Aware.</a:t>
            </a:r>
          </a:p>
          <a:p>
            <a:pPr marL="0" indent="0">
              <a:buNone/>
            </a:pPr>
            <a:endParaRPr lang="en-GB" sz="2000" dirty="0"/>
          </a:p>
          <a:p>
            <a:pPr marL="0" indent="0">
              <a:buNone/>
            </a:pPr>
            <a:r>
              <a:rPr lang="en-GB" sz="2000" dirty="0"/>
              <a:t>The information in this presentation will give you an overview of meningitis and septicaemia. Being aware of the signs and symptoms and seeking urgent medical advice, can - and does - save lives. </a:t>
            </a:r>
          </a:p>
          <a:p>
            <a:pPr marL="0" indent="0">
              <a:buNone/>
            </a:pPr>
            <a:endParaRPr lang="en-GB" sz="2000" dirty="0"/>
          </a:p>
          <a:p>
            <a:pPr marL="0" indent="0">
              <a:buNone/>
            </a:pPr>
            <a:r>
              <a:rPr lang="en-GB" sz="2000" dirty="0"/>
              <a:t>If you have any specific disease questions, not answered here, please contact our helpline: </a:t>
            </a:r>
            <a:r>
              <a:rPr lang="en-GB" sz="2000" b="1" dirty="0"/>
              <a:t>0808 80 10 388 </a:t>
            </a:r>
            <a:r>
              <a:rPr lang="en-GB" sz="2000" dirty="0"/>
              <a:t>or email: </a:t>
            </a:r>
            <a:r>
              <a:rPr lang="en-GB" sz="2000" dirty="0">
                <a:hlinkClick r:id="rId2"/>
              </a:rPr>
              <a:t>helpline@meningitisnow.org</a:t>
            </a:r>
            <a:r>
              <a:rPr lang="en-GB" sz="2000" dirty="0"/>
              <a:t> </a:t>
            </a:r>
          </a:p>
        </p:txBody>
      </p:sp>
    </p:spTree>
    <p:extLst>
      <p:ext uri="{BB962C8B-B14F-4D97-AF65-F5344CB8AC3E}">
        <p14:creationId xmlns:p14="http://schemas.microsoft.com/office/powerpoint/2010/main" val="274036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E595-8B3F-476E-8855-92505184A8A0}"/>
              </a:ext>
            </a:extLst>
          </p:cNvPr>
          <p:cNvSpPr>
            <a:spLocks noGrp="1"/>
          </p:cNvSpPr>
          <p:nvPr>
            <p:ph type="title"/>
          </p:nvPr>
        </p:nvSpPr>
        <p:spPr>
          <a:xfrm>
            <a:off x="395536" y="692696"/>
            <a:ext cx="7772400" cy="1143000"/>
          </a:xfrm>
        </p:spPr>
        <p:txBody>
          <a:bodyPr/>
          <a:lstStyle/>
          <a:p>
            <a:r>
              <a:rPr lang="en-GB" dirty="0"/>
              <a:t>Why is meningitis a concern?</a:t>
            </a:r>
          </a:p>
        </p:txBody>
      </p:sp>
      <p:sp>
        <p:nvSpPr>
          <p:cNvPr id="3" name="Content Placeholder 2">
            <a:extLst>
              <a:ext uri="{FF2B5EF4-FFF2-40B4-BE49-F238E27FC236}">
                <a16:creationId xmlns:a16="http://schemas.microsoft.com/office/drawing/2014/main" id="{01568D8C-535C-4AEC-91E6-7D41B4155E23}"/>
              </a:ext>
            </a:extLst>
          </p:cNvPr>
          <p:cNvSpPr>
            <a:spLocks noGrp="1"/>
          </p:cNvSpPr>
          <p:nvPr>
            <p:ph idx="1"/>
          </p:nvPr>
        </p:nvSpPr>
        <p:spPr>
          <a:xfrm>
            <a:off x="539552" y="1988840"/>
            <a:ext cx="7772400" cy="4464496"/>
          </a:xfrm>
        </p:spPr>
        <p:txBody>
          <a:bodyPr/>
          <a:lstStyle/>
          <a:p>
            <a:pPr marL="0" indent="0">
              <a:buNone/>
            </a:pPr>
            <a:r>
              <a:rPr lang="en-GB" sz="2400" dirty="0"/>
              <a:t>Bacterial meningitis:</a:t>
            </a:r>
          </a:p>
          <a:p>
            <a:pPr lvl="1"/>
            <a:r>
              <a:rPr lang="en-GB" sz="2400" dirty="0"/>
              <a:t>is a life-threatening infectious disease</a:t>
            </a:r>
          </a:p>
          <a:p>
            <a:pPr lvl="1"/>
            <a:r>
              <a:rPr lang="en-GB" sz="2400" dirty="0"/>
              <a:t>can affect anyone of any age, however university students have a higher risk</a:t>
            </a:r>
          </a:p>
          <a:p>
            <a:pPr lvl="1"/>
            <a:r>
              <a:rPr lang="en-GB" sz="2400" dirty="0"/>
              <a:t>can cause long-term after-effects</a:t>
            </a:r>
          </a:p>
          <a:p>
            <a:pPr lvl="1"/>
            <a:r>
              <a:rPr lang="en-GB" sz="2400" dirty="0"/>
              <a:t>vaccines do not exist to protect against all causes of meningitis and no vaccine 100% effective</a:t>
            </a:r>
          </a:p>
          <a:p>
            <a:pPr lvl="1"/>
            <a:r>
              <a:rPr lang="en-GB" sz="2400" dirty="0"/>
              <a:t>early signs and symptoms can appear similar to 'flu' or a stomach bug</a:t>
            </a:r>
          </a:p>
        </p:txBody>
      </p:sp>
    </p:spTree>
    <p:extLst>
      <p:ext uri="{BB962C8B-B14F-4D97-AF65-F5344CB8AC3E}">
        <p14:creationId xmlns:p14="http://schemas.microsoft.com/office/powerpoint/2010/main" val="213177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7384"/>
            <a:ext cx="9180512" cy="6933133"/>
            <a:chOff x="0" y="-27384"/>
            <a:chExt cx="9180512" cy="6933133"/>
          </a:xfrm>
        </p:grpSpPr>
        <p:pic>
          <p:nvPicPr>
            <p:cNvPr id="2" name="Picture 1" descr="PPorange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6933133"/>
            </a:xfrm>
            <a:prstGeom prst="rect">
              <a:avLst/>
            </a:prstGeom>
          </p:spPr>
        </p:pic>
        <p:grpSp>
          <p:nvGrpSpPr>
            <p:cNvPr id="3" name="Group 2"/>
            <p:cNvGrpSpPr/>
            <p:nvPr/>
          </p:nvGrpSpPr>
          <p:grpSpPr>
            <a:xfrm>
              <a:off x="321954" y="764704"/>
              <a:ext cx="8432103" cy="3623060"/>
              <a:chOff x="321954" y="764704"/>
              <a:chExt cx="8432103" cy="3623060"/>
            </a:xfrm>
          </p:grpSpPr>
          <p:pic>
            <p:nvPicPr>
              <p:cNvPr id="4" name="Picture 2" descr="http://i.telegraph.co.uk/multimedia/archive/01703/students_1703473c.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22" t="-714" r="1898" b="714"/>
              <a:stretch/>
            </p:blipFill>
            <p:spPr bwMode="auto">
              <a:xfrm>
                <a:off x="3326481" y="1638325"/>
                <a:ext cx="2685679" cy="2686956"/>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http://gossipgenie.com/wp-content/uploads/2012/08/Old-People.jpg"/>
              <p:cNvPicPr>
                <a:picLocks noChangeAspect="1" noChangeArrowheads="1"/>
              </p:cNvPicPr>
              <p:nvPr/>
            </p:nvPicPr>
            <p:blipFill rotWithShape="1">
              <a:blip r:embed="rId4">
                <a:extLst>
                  <a:ext uri="{28A0092B-C50C-407E-A947-70E740481C1C}">
                    <a14:useLocalDpi xmlns:a14="http://schemas.microsoft.com/office/drawing/2010/main" val="0"/>
                  </a:ext>
                </a:extLst>
              </a:blip>
              <a:srcRect t="4216" r="45676" b="33749"/>
              <a:stretch/>
            </p:blipFill>
            <p:spPr bwMode="auto">
              <a:xfrm>
                <a:off x="6012160" y="1700808"/>
                <a:ext cx="2741897" cy="26869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6" descr="http://www.wembleychristiancentre.org.uk/media/photo_of_toddlers_play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11996" r="10353"/>
              <a:stretch/>
            </p:blipFill>
            <p:spPr bwMode="auto">
              <a:xfrm>
                <a:off x="321954" y="1700808"/>
                <a:ext cx="2972551" cy="2601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8052" y="764704"/>
                <a:ext cx="8244408" cy="646331"/>
              </a:xfrm>
              <a:prstGeom prst="rect">
                <a:avLst/>
              </a:prstGeom>
              <a:noFill/>
            </p:spPr>
            <p:txBody>
              <a:bodyPr wrap="square" rtlCol="0">
                <a:spAutoFit/>
              </a:bodyPr>
              <a:lstStyle/>
              <a:p>
                <a:pPr algn="ctr"/>
                <a:r>
                  <a:rPr lang="en-GB" sz="3600" b="1" dirty="0">
                    <a:solidFill>
                      <a:schemeClr val="bg1"/>
                    </a:solidFill>
                    <a:latin typeface="+mj-lt"/>
                  </a:rPr>
                  <a:t>MENINGITIS CAN AFFECT ANYONE</a:t>
                </a:r>
              </a:p>
            </p:txBody>
          </p:sp>
        </p:grpSp>
      </p:grpSp>
      <p:sp>
        <p:nvSpPr>
          <p:cNvPr id="9" name="TextBox 8"/>
          <p:cNvSpPr txBox="1"/>
          <p:nvPr/>
        </p:nvSpPr>
        <p:spPr>
          <a:xfrm>
            <a:off x="1572976" y="4704169"/>
            <a:ext cx="6192688" cy="1200329"/>
          </a:xfrm>
          <a:prstGeom prst="rect">
            <a:avLst/>
          </a:prstGeom>
          <a:noFill/>
        </p:spPr>
        <p:txBody>
          <a:bodyPr wrap="square" rtlCol="0">
            <a:spAutoFit/>
          </a:bodyPr>
          <a:lstStyle/>
          <a:p>
            <a:pPr algn="ctr"/>
            <a:r>
              <a:rPr lang="en-GB" sz="3600" b="1" dirty="0">
                <a:solidFill>
                  <a:schemeClr val="bg1"/>
                </a:solidFill>
                <a:latin typeface="+mj-lt"/>
              </a:rPr>
              <a:t>It can strike quickly and kill within hours</a:t>
            </a:r>
          </a:p>
        </p:txBody>
      </p:sp>
    </p:spTree>
    <p:extLst>
      <p:ext uri="{BB962C8B-B14F-4D97-AF65-F5344CB8AC3E}">
        <p14:creationId xmlns:p14="http://schemas.microsoft.com/office/powerpoint/2010/main" val="221705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430208"/>
            <a:ext cx="7772400" cy="1143000"/>
          </a:xfrm>
        </p:spPr>
        <p:txBody>
          <a:bodyPr/>
          <a:lstStyle/>
          <a:p>
            <a:r>
              <a:rPr lang="en-GB" dirty="0"/>
              <a:t>What is Meningitis?</a:t>
            </a:r>
          </a:p>
        </p:txBody>
      </p:sp>
      <p:sp>
        <p:nvSpPr>
          <p:cNvPr id="4" name="Content Placeholder 2"/>
          <p:cNvSpPr>
            <a:spLocks noGrp="1"/>
          </p:cNvSpPr>
          <p:nvPr>
            <p:ph idx="1"/>
          </p:nvPr>
        </p:nvSpPr>
        <p:spPr>
          <a:xfrm>
            <a:off x="575592" y="1812947"/>
            <a:ext cx="7557839" cy="3992556"/>
          </a:xfrm>
        </p:spPr>
        <p:txBody>
          <a:bodyPr/>
          <a:lstStyle/>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Inflammation (swelling) of the </a:t>
            </a: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layers that surround the </a:t>
            </a: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brain and spinal cord</a:t>
            </a:r>
          </a:p>
          <a:p>
            <a:pPr marL="0" indent="0">
              <a:buNone/>
            </a:pPr>
            <a:endParaRPr lang="en-GB" altLang="en-US" sz="1200" dirty="0">
              <a:solidFill>
                <a:schemeClr val="tx1"/>
              </a:solidFill>
              <a:latin typeface="Arial" panose="020B0604020202020204" pitchFamily="34" charset="0"/>
              <a:cs typeface="Arial" panose="020B0604020202020204" pitchFamily="34" charset="0"/>
            </a:endParaRPr>
          </a:p>
          <a:p>
            <a:pPr marL="0" indent="0">
              <a:buNone/>
            </a:pPr>
            <a:endParaRPr lang="en-GB" altLang="en-US" sz="12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Meningitis is usually caused by </a:t>
            </a: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a viral or bacterial infection</a:t>
            </a:r>
          </a:p>
          <a:p>
            <a:pPr marL="0" indent="0">
              <a:spcBef>
                <a:spcPts val="0"/>
              </a:spcBef>
              <a:buNone/>
            </a:pPr>
            <a:endParaRPr lang="en-GB" altLang="en-US" sz="20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en-GB" altLang="en-US"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Some bacteria that cause </a:t>
            </a: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meningitis can also cause </a:t>
            </a: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septicaemia (blood </a:t>
            </a:r>
          </a:p>
          <a:p>
            <a:pPr marL="0" indent="0">
              <a:spcBef>
                <a:spcPts val="0"/>
              </a:spcBef>
              <a:buNone/>
            </a:pPr>
            <a:r>
              <a:rPr lang="en-GB" altLang="en-US" sz="2000" dirty="0">
                <a:solidFill>
                  <a:schemeClr val="tx1"/>
                </a:solidFill>
                <a:latin typeface="Arial" panose="020B0604020202020204" pitchFamily="34" charset="0"/>
                <a:cs typeface="Arial" panose="020B0604020202020204" pitchFamily="34" charset="0"/>
              </a:rPr>
              <a:t>poisoning)</a:t>
            </a:r>
          </a:p>
        </p:txBody>
      </p:sp>
      <p:grpSp>
        <p:nvGrpSpPr>
          <p:cNvPr id="16" name="Group 15">
            <a:extLst>
              <a:ext uri="{FF2B5EF4-FFF2-40B4-BE49-F238E27FC236}">
                <a16:creationId xmlns:a16="http://schemas.microsoft.com/office/drawing/2014/main" id="{319A24F2-3D3A-4B66-8431-B6E9B88E7BDE}"/>
              </a:ext>
            </a:extLst>
          </p:cNvPr>
          <p:cNvGrpSpPr/>
          <p:nvPr/>
        </p:nvGrpSpPr>
        <p:grpSpPr>
          <a:xfrm>
            <a:off x="3851920" y="2090583"/>
            <a:ext cx="5289912" cy="3384376"/>
            <a:chOff x="3267732" y="2226334"/>
            <a:chExt cx="5620461" cy="2952328"/>
          </a:xfrm>
        </p:grpSpPr>
        <p:pic>
          <p:nvPicPr>
            <p:cNvPr id="17" name="Picture 4" descr="http://www.interactive-biology.com/wp-content/uploads/2012/06/BrainMedialSurface.jpg">
              <a:extLst>
                <a:ext uri="{FF2B5EF4-FFF2-40B4-BE49-F238E27FC236}">
                  <a16:creationId xmlns:a16="http://schemas.microsoft.com/office/drawing/2014/main" id="{0C390F0D-655F-46BF-A18B-805A14A1B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67732" y="2226334"/>
              <a:ext cx="3494491" cy="295232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D17C8993-18C3-4922-9156-50689CDF5067}"/>
                </a:ext>
              </a:extLst>
            </p:cNvPr>
            <p:cNvGrpSpPr/>
            <p:nvPr/>
          </p:nvGrpSpPr>
          <p:grpSpPr>
            <a:xfrm>
              <a:off x="6256118" y="2456423"/>
              <a:ext cx="2632075" cy="1412971"/>
              <a:chOff x="3112226" y="2257112"/>
              <a:chExt cx="2632075" cy="1412971"/>
            </a:xfrm>
          </p:grpSpPr>
          <p:cxnSp>
            <p:nvCxnSpPr>
              <p:cNvPr id="19" name="Straight Connector 18">
                <a:extLst>
                  <a:ext uri="{FF2B5EF4-FFF2-40B4-BE49-F238E27FC236}">
                    <a16:creationId xmlns:a16="http://schemas.microsoft.com/office/drawing/2014/main" id="{82943F0F-D44C-4C26-B99A-E5A487B3DF1D}"/>
                  </a:ext>
                </a:extLst>
              </p:cNvPr>
              <p:cNvCxnSpPr/>
              <p:nvPr/>
            </p:nvCxnSpPr>
            <p:spPr bwMode="auto">
              <a:xfrm>
                <a:off x="3371571" y="3013361"/>
                <a:ext cx="752864" cy="885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11C61B29-3ADC-4F3D-8D2B-41889338A5A4}"/>
                  </a:ext>
                </a:extLst>
              </p:cNvPr>
              <p:cNvSpPr txBox="1"/>
              <p:nvPr/>
            </p:nvSpPr>
            <p:spPr>
              <a:xfrm>
                <a:off x="4020396" y="2822158"/>
                <a:ext cx="1723905" cy="38240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ＭＳ Ｐゴシック" charset="0"/>
                    <a:cs typeface="+mn-cs"/>
                  </a:rPr>
                  <a:t>MENINGES</a:t>
                </a:r>
              </a:p>
            </p:txBody>
          </p:sp>
          <p:cxnSp>
            <p:nvCxnSpPr>
              <p:cNvPr id="21" name="Straight Connector 20">
                <a:extLst>
                  <a:ext uri="{FF2B5EF4-FFF2-40B4-BE49-F238E27FC236}">
                    <a16:creationId xmlns:a16="http://schemas.microsoft.com/office/drawing/2014/main" id="{2FE9BA98-5E4F-4E23-98DC-8682E2458150}"/>
                  </a:ext>
                </a:extLst>
              </p:cNvPr>
              <p:cNvCxnSpPr/>
              <p:nvPr/>
            </p:nvCxnSpPr>
            <p:spPr bwMode="auto">
              <a:xfrm>
                <a:off x="3112226" y="3520083"/>
                <a:ext cx="101221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a:extLst>
                  <a:ext uri="{FF2B5EF4-FFF2-40B4-BE49-F238E27FC236}">
                    <a16:creationId xmlns:a16="http://schemas.microsoft.com/office/drawing/2014/main" id="{B2053E54-01B1-4B09-BFF4-3BA2AF21D2D9}"/>
                  </a:ext>
                </a:extLst>
              </p:cNvPr>
              <p:cNvSpPr txBox="1"/>
              <p:nvPr/>
            </p:nvSpPr>
            <p:spPr>
              <a:xfrm>
                <a:off x="3743938" y="3287675"/>
                <a:ext cx="1723905" cy="38240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ＭＳ Ｐゴシック" charset="0"/>
                    <a:cs typeface="+mn-cs"/>
                  </a:rPr>
                  <a:t>BRAIN</a:t>
                </a:r>
              </a:p>
            </p:txBody>
          </p:sp>
          <p:cxnSp>
            <p:nvCxnSpPr>
              <p:cNvPr id="23" name="Straight Connector 22">
                <a:extLst>
                  <a:ext uri="{FF2B5EF4-FFF2-40B4-BE49-F238E27FC236}">
                    <a16:creationId xmlns:a16="http://schemas.microsoft.com/office/drawing/2014/main" id="{37318C6B-3502-4784-8EE9-99C67C600288}"/>
                  </a:ext>
                </a:extLst>
              </p:cNvPr>
              <p:cNvCxnSpPr/>
              <p:nvPr/>
            </p:nvCxnSpPr>
            <p:spPr bwMode="auto">
              <a:xfrm>
                <a:off x="3112226" y="2448316"/>
                <a:ext cx="1107917" cy="885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D49962F8-9830-481F-BC09-9093BACA4065}"/>
                  </a:ext>
                </a:extLst>
              </p:cNvPr>
              <p:cNvSpPr txBox="1"/>
              <p:nvPr/>
            </p:nvSpPr>
            <p:spPr>
              <a:xfrm>
                <a:off x="3845845" y="2257112"/>
                <a:ext cx="1723905" cy="38240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ＭＳ Ｐゴシック" charset="0"/>
                    <a:cs typeface="+mn-cs"/>
                  </a:rPr>
                  <a:t>SKULL</a:t>
                </a:r>
              </a:p>
            </p:txBody>
          </p:sp>
        </p:grpSp>
      </p:grpSp>
      <p:sp>
        <p:nvSpPr>
          <p:cNvPr id="3" name="Rectangle 2"/>
          <p:cNvSpPr/>
          <p:nvPr/>
        </p:nvSpPr>
        <p:spPr>
          <a:xfrm>
            <a:off x="633268" y="4767417"/>
            <a:ext cx="8186494" cy="1286506"/>
          </a:xfrm>
          <a:prstGeom prst="rect">
            <a:avLst/>
          </a:prstGeom>
        </p:spPr>
        <p:txBody>
          <a:bodyPr wrap="square">
            <a:spAutoFit/>
          </a:bodyPr>
          <a:lstStyle/>
          <a:p>
            <a:pPr eaLnBrk="1" hangingPunct="1">
              <a:spcBef>
                <a:spcPts val="0"/>
              </a:spcBef>
            </a:pPr>
            <a:endParaRPr lang="en-GB" altLang="en-US" sz="2000" dirty="0">
              <a:latin typeface="Arial" panose="020B0604020202020204" pitchFamily="34" charset="0"/>
              <a:ea typeface="+mn-ea"/>
              <a:cs typeface="Arial" panose="020B0604020202020204" pitchFamily="34" charset="0"/>
            </a:endParaRPr>
          </a:p>
          <a:p>
            <a:pPr eaLnBrk="1" hangingPunct="1">
              <a:spcBef>
                <a:spcPct val="20000"/>
              </a:spcBef>
            </a:pPr>
            <a:endParaRPr lang="en-GB" altLang="en-US" sz="1600" dirty="0">
              <a:latin typeface="Arial" panose="020B0604020202020204" pitchFamily="34" charset="0"/>
              <a:ea typeface="+mn-ea"/>
              <a:cs typeface="Arial" panose="020B0604020202020204" pitchFamily="34" charset="0"/>
            </a:endParaRPr>
          </a:p>
          <a:p>
            <a:pPr eaLnBrk="1" hangingPunct="1">
              <a:spcBef>
                <a:spcPct val="20000"/>
              </a:spcBef>
            </a:pPr>
            <a:endParaRPr lang="en-GB" altLang="en-US" sz="1600" dirty="0">
              <a:latin typeface="Arial" panose="020B0604020202020204" pitchFamily="34" charset="0"/>
              <a:ea typeface="+mn-ea"/>
              <a:cs typeface="Arial" panose="020B0604020202020204" pitchFamily="34" charset="0"/>
            </a:endParaRPr>
          </a:p>
          <a:p>
            <a:pPr eaLnBrk="1" hangingPunct="1">
              <a:spcBef>
                <a:spcPct val="20000"/>
              </a:spcBef>
            </a:pPr>
            <a:endParaRPr lang="en-GB" altLang="en-US" sz="16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648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6570-912E-444D-8BB5-E0D7EB44042E}"/>
              </a:ext>
            </a:extLst>
          </p:cNvPr>
          <p:cNvSpPr>
            <a:spLocks noGrp="1"/>
          </p:cNvSpPr>
          <p:nvPr>
            <p:ph type="title"/>
          </p:nvPr>
        </p:nvSpPr>
        <p:spPr>
          <a:xfrm>
            <a:off x="395536" y="561473"/>
            <a:ext cx="7772400" cy="1143000"/>
          </a:xfrm>
        </p:spPr>
        <p:txBody>
          <a:bodyPr/>
          <a:lstStyle/>
          <a:p>
            <a:r>
              <a:rPr lang="en-GB" dirty="0"/>
              <a:t>Meningococcal disease </a:t>
            </a:r>
          </a:p>
        </p:txBody>
      </p:sp>
      <p:sp>
        <p:nvSpPr>
          <p:cNvPr id="3" name="Content Placeholder 2">
            <a:extLst>
              <a:ext uri="{FF2B5EF4-FFF2-40B4-BE49-F238E27FC236}">
                <a16:creationId xmlns:a16="http://schemas.microsoft.com/office/drawing/2014/main" id="{D8E2B258-AA76-4470-A789-0CEEE1F77F22}"/>
              </a:ext>
            </a:extLst>
          </p:cNvPr>
          <p:cNvSpPr>
            <a:spLocks noGrp="1"/>
          </p:cNvSpPr>
          <p:nvPr>
            <p:ph idx="1"/>
          </p:nvPr>
        </p:nvSpPr>
        <p:spPr>
          <a:xfrm>
            <a:off x="539552" y="1844824"/>
            <a:ext cx="7772400" cy="4258270"/>
          </a:xfrm>
        </p:spPr>
        <p:txBody>
          <a:bodyPr/>
          <a:lstStyle/>
          <a:p>
            <a:r>
              <a:rPr lang="en-GB" sz="2000" dirty="0"/>
              <a:t>A term used to describe two major illnesses – meningitis and septicaemia (blood poisoning) caused by meningococcal bacteria. </a:t>
            </a:r>
          </a:p>
          <a:p>
            <a:pPr marL="0" indent="0">
              <a:buNone/>
            </a:pPr>
            <a:endParaRPr lang="en-GB" sz="2000" dirty="0"/>
          </a:p>
          <a:p>
            <a:r>
              <a:rPr lang="en-GB" sz="2000" dirty="0"/>
              <a:t>Meningococcal disease is the most common cause of bacterial meningitis in the UK</a:t>
            </a:r>
          </a:p>
          <a:p>
            <a:endParaRPr lang="en-GB" sz="2000" dirty="0"/>
          </a:p>
          <a:p>
            <a:r>
              <a:rPr lang="en-GB" sz="2000" dirty="0"/>
              <a:t>There are five main groups of meningococcal bacteria that commonly cause disease. They are called - MenA, MenB, MenC, MenW, </a:t>
            </a:r>
            <a:r>
              <a:rPr lang="en-GB" sz="2000" dirty="0" err="1"/>
              <a:t>MenY</a:t>
            </a:r>
            <a:endParaRPr lang="en-GB" sz="2000" dirty="0"/>
          </a:p>
          <a:p>
            <a:endParaRPr lang="en-GB" sz="2000" dirty="0"/>
          </a:p>
          <a:p>
            <a:r>
              <a:rPr lang="en-GB" sz="2000" dirty="0" err="1"/>
              <a:t>MenB</a:t>
            </a:r>
            <a:r>
              <a:rPr lang="en-GB" sz="2000" dirty="0"/>
              <a:t> causes the majority of the disease in the UK</a:t>
            </a:r>
          </a:p>
          <a:p>
            <a:endParaRPr lang="en-GB" sz="2000"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10506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5EA-35E0-45D0-AEBA-3EF6AAA06744}"/>
              </a:ext>
            </a:extLst>
          </p:cNvPr>
          <p:cNvSpPr>
            <a:spLocks noGrp="1"/>
          </p:cNvSpPr>
          <p:nvPr>
            <p:ph type="title"/>
          </p:nvPr>
        </p:nvSpPr>
        <p:spPr>
          <a:xfrm>
            <a:off x="395536" y="764704"/>
            <a:ext cx="7772400" cy="1143000"/>
          </a:xfrm>
        </p:spPr>
        <p:txBody>
          <a:bodyPr/>
          <a:lstStyle/>
          <a:p>
            <a:r>
              <a:rPr lang="en-GB" dirty="0"/>
              <a:t>Recognising the signs and symptoms</a:t>
            </a:r>
          </a:p>
        </p:txBody>
      </p:sp>
      <p:sp>
        <p:nvSpPr>
          <p:cNvPr id="3" name="Content Placeholder 2">
            <a:extLst>
              <a:ext uri="{FF2B5EF4-FFF2-40B4-BE49-F238E27FC236}">
                <a16:creationId xmlns:a16="http://schemas.microsoft.com/office/drawing/2014/main" id="{4772F688-F84E-41E5-BF26-914E37D04A50}"/>
              </a:ext>
            </a:extLst>
          </p:cNvPr>
          <p:cNvSpPr>
            <a:spLocks noGrp="1"/>
          </p:cNvSpPr>
          <p:nvPr>
            <p:ph idx="1"/>
          </p:nvPr>
        </p:nvSpPr>
        <p:spPr>
          <a:xfrm>
            <a:off x="539552" y="1901632"/>
            <a:ext cx="7772400" cy="3981450"/>
          </a:xfrm>
        </p:spPr>
        <p:txBody>
          <a:bodyPr/>
          <a:lstStyle/>
          <a:p>
            <a:r>
              <a:rPr lang="en-GB" sz="2400" dirty="0"/>
              <a:t>Symptoms can appear in any order. Some may not appear at all</a:t>
            </a:r>
          </a:p>
          <a:p>
            <a:endParaRPr lang="en-GB" sz="2400" dirty="0"/>
          </a:p>
          <a:p>
            <a:r>
              <a:rPr lang="en-GB" sz="2400" dirty="0"/>
              <a:t>Early signs and symptoms can be mistaken for flu, a hang over or a tummy upset. </a:t>
            </a:r>
          </a:p>
          <a:p>
            <a:endParaRPr lang="en-GB" sz="2400" dirty="0"/>
          </a:p>
          <a:p>
            <a:r>
              <a:rPr lang="en-GB" sz="2400" dirty="0"/>
              <a:t>Someone with meningitis or septicaemia can get a lot worse very quickly. Keep checking them</a:t>
            </a:r>
          </a:p>
          <a:p>
            <a:endParaRPr lang="en-GB" sz="2400" dirty="0"/>
          </a:p>
          <a:p>
            <a:endParaRPr lang="en-GB" sz="2400" dirty="0"/>
          </a:p>
          <a:p>
            <a:endParaRPr lang="en-GB" sz="2400" dirty="0"/>
          </a:p>
        </p:txBody>
      </p:sp>
    </p:spTree>
    <p:extLst>
      <p:ext uri="{BB962C8B-B14F-4D97-AF65-F5344CB8AC3E}">
        <p14:creationId xmlns:p14="http://schemas.microsoft.com/office/powerpoint/2010/main" val="29694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A67A6C-6632-4797-AAF6-9B8B6724734E}"/>
              </a:ext>
            </a:extLst>
          </p:cNvPr>
          <p:cNvSpPr txBox="1">
            <a:spLocks noGrp="1"/>
          </p:cNvSpPr>
          <p:nvPr>
            <p:ph type="title"/>
          </p:nvPr>
        </p:nvSpPr>
        <p:spPr>
          <a:xfrm>
            <a:off x="467544" y="792088"/>
            <a:ext cx="5255815" cy="584775"/>
          </a:xfrm>
          <a:prstGeom prst="rect">
            <a:avLst/>
          </a:prstGeom>
          <a:noFill/>
        </p:spPr>
        <p:txBody>
          <a:bodyPr wrap="square" rtlCol="0">
            <a:spAutoFit/>
          </a:bodyPr>
          <a:lstStyle/>
          <a:p>
            <a:r>
              <a:rPr lang="en-GB" dirty="0"/>
              <a:t>Signs and Symptoms</a:t>
            </a:r>
            <a:endParaRPr lang="en-GB" dirty="0">
              <a:latin typeface="+mn-lt"/>
            </a:endParaRPr>
          </a:p>
        </p:txBody>
      </p:sp>
      <p:sp>
        <p:nvSpPr>
          <p:cNvPr id="7" name="TextBox 6">
            <a:extLst>
              <a:ext uri="{FF2B5EF4-FFF2-40B4-BE49-F238E27FC236}">
                <a16:creationId xmlns:a16="http://schemas.microsoft.com/office/drawing/2014/main" id="{74BF5132-D25B-4061-A259-48E87D4B1AD2}"/>
              </a:ext>
            </a:extLst>
          </p:cNvPr>
          <p:cNvSpPr txBox="1"/>
          <p:nvPr/>
        </p:nvSpPr>
        <p:spPr>
          <a:xfrm>
            <a:off x="467544" y="1387913"/>
            <a:ext cx="7416824" cy="1200329"/>
          </a:xfrm>
          <a:prstGeom prst="rect">
            <a:avLst/>
          </a:prstGeom>
          <a:noFill/>
        </p:spPr>
        <p:txBody>
          <a:bodyPr wrap="square">
            <a:spAutoFit/>
          </a:bodyPr>
          <a:lstStyle/>
          <a:p>
            <a:r>
              <a:rPr lang="en-GB" dirty="0">
                <a:latin typeface="+mn-lt"/>
              </a:rPr>
              <a:t>Knowing the signs and symptoms to look out for and the action to take, saves lives…</a:t>
            </a:r>
          </a:p>
          <a:p>
            <a:endParaRPr lang="en-GB" dirty="0">
              <a:latin typeface="+mn-lt"/>
            </a:endParaRPr>
          </a:p>
        </p:txBody>
      </p:sp>
      <p:pic>
        <p:nvPicPr>
          <p:cNvPr id="4" name="Online Media 3" title="What is meningitis? | Signs &amp; Symptoms | Meningitis Now">
            <a:hlinkClick r:id="" action="ppaction://media"/>
            <a:extLst>
              <a:ext uri="{FF2B5EF4-FFF2-40B4-BE49-F238E27FC236}">
                <a16:creationId xmlns:a16="http://schemas.microsoft.com/office/drawing/2014/main" id="{4B4A924B-1796-4E14-B206-CF0C83EA5BF3}"/>
              </a:ext>
            </a:extLst>
          </p:cNvPr>
          <p:cNvPicPr>
            <a:picLocks noGrp="1" noRot="1" noChangeAspect="1"/>
          </p:cNvPicPr>
          <p:nvPr>
            <p:ph idx="1"/>
            <a:videoFile r:link="rId1"/>
          </p:nvPr>
        </p:nvPicPr>
        <p:blipFill>
          <a:blip r:embed="rId4"/>
          <a:stretch>
            <a:fillRect/>
          </a:stretch>
        </p:blipFill>
        <p:spPr>
          <a:xfrm>
            <a:off x="1392238" y="2362890"/>
            <a:ext cx="5916066" cy="3342585"/>
          </a:xfrm>
          <a:prstGeom prst="rect">
            <a:avLst/>
          </a:prstGeom>
        </p:spPr>
      </p:pic>
    </p:spTree>
    <p:extLst>
      <p:ext uri="{BB962C8B-B14F-4D97-AF65-F5344CB8AC3E}">
        <p14:creationId xmlns:p14="http://schemas.microsoft.com/office/powerpoint/2010/main" val="336095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Septicaemia and the ‘glass test’</a:t>
            </a:r>
          </a:p>
        </p:txBody>
      </p:sp>
      <p:sp>
        <p:nvSpPr>
          <p:cNvPr id="8" name="Text Placeholder 3"/>
          <p:cNvSpPr txBox="1">
            <a:spLocks noGrp="1"/>
          </p:cNvSpPr>
          <p:nvPr>
            <p:ph sz="half" idx="2"/>
          </p:nvPr>
        </p:nvSpPr>
        <p:spPr>
          <a:xfrm>
            <a:off x="387796" y="1396895"/>
            <a:ext cx="4112196" cy="3951288"/>
          </a:xfrm>
          <a:prstGeom prst="rect">
            <a:avLst/>
          </a:prstGeom>
        </p:spPr>
        <p:txBody>
          <a:bodyPr/>
          <a:lst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Clr>
                <a:schemeClr val="tx1"/>
              </a:buClr>
              <a:buNone/>
            </a:pPr>
            <a:r>
              <a:rPr lang="en-GB" altLang="en-US" sz="1600" kern="0" dirty="0">
                <a:solidFill>
                  <a:schemeClr val="accent3">
                    <a:lumMod val="50000"/>
                  </a:schemeClr>
                </a:solidFill>
                <a:latin typeface="Arial" charset="0"/>
              </a:rPr>
              <a:t>People with septicaemia may develop a rash of tiny red ‘pin pricks’ which can develop into purple bruising</a:t>
            </a:r>
          </a:p>
          <a:p>
            <a:pPr marL="0" indent="0">
              <a:buNone/>
            </a:pPr>
            <a:endParaRPr lang="en-GB" altLang="en-US" sz="800" kern="0" dirty="0">
              <a:solidFill>
                <a:srgbClr val="FF6600"/>
              </a:solidFill>
              <a:latin typeface="Arial" charset="0"/>
            </a:endParaRPr>
          </a:p>
          <a:p>
            <a:pPr marL="0" indent="0">
              <a:buNone/>
            </a:pPr>
            <a:r>
              <a:rPr lang="en-GB" altLang="en-US" sz="1600" b="1" kern="0" dirty="0">
                <a:solidFill>
                  <a:srgbClr val="FF6600"/>
                </a:solidFill>
                <a:latin typeface="Arial" charset="0"/>
              </a:rPr>
              <a:t>This rash does not fade under pressure; do the ‘glass test’</a:t>
            </a:r>
          </a:p>
          <a:p>
            <a:pPr marL="0" indent="0">
              <a:buNone/>
            </a:pPr>
            <a:endParaRPr lang="en-GB" altLang="en-US" sz="800" b="1" kern="0" dirty="0">
              <a:solidFill>
                <a:srgbClr val="F84D08"/>
              </a:solidFill>
              <a:latin typeface="Arial" charset="0"/>
            </a:endParaRPr>
          </a:p>
          <a:p>
            <a:pPr>
              <a:buClr>
                <a:srgbClr val="FF6600"/>
              </a:buClr>
            </a:pPr>
            <a:r>
              <a:rPr lang="en-GB" altLang="en-US" sz="1600" b="1" kern="0" dirty="0">
                <a:solidFill>
                  <a:schemeClr val="accent3">
                    <a:lumMod val="50000"/>
                  </a:schemeClr>
                </a:solidFill>
                <a:latin typeface="Arial" charset="0"/>
              </a:rPr>
              <a:t>Fever with spots/rash that do not fade under pressure is a </a:t>
            </a:r>
            <a:r>
              <a:rPr lang="en-GB" altLang="en-US" sz="1600" b="1" kern="0" dirty="0">
                <a:solidFill>
                  <a:srgbClr val="FF6600"/>
                </a:solidFill>
                <a:latin typeface="Arial" charset="0"/>
              </a:rPr>
              <a:t>medical emergen</a:t>
            </a:r>
            <a:r>
              <a:rPr lang="en-GB" altLang="en-US" sz="1600" b="1" kern="0" dirty="0">
                <a:solidFill>
                  <a:srgbClr val="E7562D"/>
                </a:solidFill>
                <a:latin typeface="Arial" charset="0"/>
              </a:rPr>
              <a:t>cy</a:t>
            </a:r>
          </a:p>
          <a:p>
            <a:endParaRPr lang="en-GB" altLang="en-US" sz="800" b="1" kern="0" dirty="0">
              <a:solidFill>
                <a:srgbClr val="E7562D"/>
              </a:solidFill>
              <a:latin typeface="Arial" charset="0"/>
            </a:endParaRPr>
          </a:p>
          <a:p>
            <a:r>
              <a:rPr lang="en-GB" altLang="en-US" sz="1600" b="1" kern="0" dirty="0">
                <a:solidFill>
                  <a:srgbClr val="FF6600"/>
                </a:solidFill>
                <a:latin typeface="Arial" charset="0"/>
              </a:rPr>
              <a:t>Do not wait for a rash.</a:t>
            </a:r>
            <a:r>
              <a:rPr lang="en-GB" altLang="en-US" sz="1600" b="1" kern="0" dirty="0">
                <a:solidFill>
                  <a:schemeClr val="accent3">
                    <a:lumMod val="50000"/>
                  </a:schemeClr>
                </a:solidFill>
                <a:latin typeface="Arial" charset="0"/>
              </a:rPr>
              <a:t> If someone is ill and getting worse, get medical help immediately</a:t>
            </a:r>
          </a:p>
          <a:p>
            <a:endParaRPr lang="en-GB" altLang="en-US" sz="800" b="1" kern="0" dirty="0">
              <a:solidFill>
                <a:srgbClr val="E7562D"/>
              </a:solidFill>
              <a:latin typeface="Arial" charset="0"/>
            </a:endParaRPr>
          </a:p>
          <a:p>
            <a:r>
              <a:rPr lang="en-GB" altLang="en-US" sz="1600" b="1" kern="0" dirty="0">
                <a:solidFill>
                  <a:srgbClr val="FF6600"/>
                </a:solidFill>
                <a:latin typeface="Arial" charset="0"/>
              </a:rPr>
              <a:t>On dark skin </a:t>
            </a:r>
            <a:r>
              <a:rPr lang="en-GB" altLang="en-US" sz="1600" b="1" kern="0" dirty="0">
                <a:solidFill>
                  <a:schemeClr val="accent3">
                    <a:lumMod val="50000"/>
                  </a:schemeClr>
                </a:solidFill>
                <a:latin typeface="Arial" charset="0"/>
              </a:rPr>
              <a:t>the spots/rash can be more difficult to see. Do not wait for the rash. Be aware of all the signs and symptoms</a:t>
            </a:r>
          </a:p>
          <a:p>
            <a:endParaRPr lang="en-GB" altLang="en-US" sz="1400" kern="0" dirty="0">
              <a:solidFill>
                <a:schemeClr val="tx1"/>
              </a:solidFill>
              <a:latin typeface="Arial" charset="0"/>
            </a:endParaRPr>
          </a:p>
          <a:p>
            <a:endParaRPr lang="en-GB" altLang="en-US" sz="1600" kern="0" dirty="0">
              <a:latin typeface="Arial" charset="0"/>
            </a:endParaRPr>
          </a:p>
          <a:p>
            <a:endParaRPr lang="en-GB" kern="0" dirty="0"/>
          </a:p>
        </p:txBody>
      </p:sp>
      <p:pic>
        <p:nvPicPr>
          <p:cNvPr id="3" name="Picture 2" descr="Glass Test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088" y="2348880"/>
            <a:ext cx="4040188" cy="302433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947176456"/>
      </p:ext>
    </p:extLst>
  </p:cSld>
  <p:clrMapOvr>
    <a:masterClrMapping/>
  </p:clrMapOvr>
</p:sld>
</file>

<file path=ppt/theme/theme1.xml><?xml version="1.0" encoding="utf-8"?>
<a:theme xmlns:a="http://schemas.openxmlformats.org/drawingml/2006/main" name="MN PowerPoint Template">
  <a:themeElements>
    <a:clrScheme name="Office Theme 1">
      <a:dk1>
        <a:srgbClr val="000000"/>
      </a:dk1>
      <a:lt1>
        <a:srgbClr val="FFFFFF"/>
      </a:lt1>
      <a:dk2>
        <a:srgbClr val="EB3827"/>
      </a:dk2>
      <a:lt2>
        <a:srgbClr val="808080"/>
      </a:lt2>
      <a:accent1>
        <a:srgbClr val="BBE0E3"/>
      </a:accent1>
      <a:accent2>
        <a:srgbClr val="000000"/>
      </a:accent2>
      <a:accent3>
        <a:srgbClr val="FFFFFF"/>
      </a:accent3>
      <a:accent4>
        <a:srgbClr val="000000"/>
      </a:accent4>
      <a:accent5>
        <a:srgbClr val="DAEDEF"/>
      </a:accent5>
      <a:accent6>
        <a:srgbClr val="000000"/>
      </a:accent6>
      <a:hlink>
        <a:srgbClr val="EB3827"/>
      </a:hlink>
      <a:folHlink>
        <a:srgbClr val="EB3827"/>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EB3827"/>
        </a:dk2>
        <a:lt2>
          <a:srgbClr val="808080"/>
        </a:lt2>
        <a:accent1>
          <a:srgbClr val="BBE0E3"/>
        </a:accent1>
        <a:accent2>
          <a:srgbClr val="000000"/>
        </a:accent2>
        <a:accent3>
          <a:srgbClr val="FFFFFF"/>
        </a:accent3>
        <a:accent4>
          <a:srgbClr val="000000"/>
        </a:accent4>
        <a:accent5>
          <a:srgbClr val="DAEDEF"/>
        </a:accent5>
        <a:accent6>
          <a:srgbClr val="000000"/>
        </a:accent6>
        <a:hlink>
          <a:srgbClr val="EB3827"/>
        </a:hlink>
        <a:folHlink>
          <a:srgbClr val="EB38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MN PowerPoint Template</Template>
  <TotalTime>1693</TotalTime>
  <Words>1272</Words>
  <Application>Microsoft Office PowerPoint</Application>
  <PresentationFormat>On-screen Show (4:3)</PresentationFormat>
  <Paragraphs>156</Paragraphs>
  <Slides>17</Slides>
  <Notes>7</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vt:lpstr>
      <vt:lpstr>MN PowerPoint Template</vt:lpstr>
      <vt:lpstr>Meningitis information for universities </vt:lpstr>
      <vt:lpstr>Introduction </vt:lpstr>
      <vt:lpstr>Why is meningitis a concern?</vt:lpstr>
      <vt:lpstr>PowerPoint Presentation</vt:lpstr>
      <vt:lpstr>What is Meningitis?</vt:lpstr>
      <vt:lpstr>Meningococcal disease </vt:lpstr>
      <vt:lpstr>Recognising the signs and symptoms</vt:lpstr>
      <vt:lpstr>Signs and Symptoms</vt:lpstr>
      <vt:lpstr>Septicaemia and the ‘glass test’</vt:lpstr>
      <vt:lpstr>Getting medical help</vt:lpstr>
      <vt:lpstr>What is the risk to others following      a case in a university?</vt:lpstr>
      <vt:lpstr>Meningitis Vaccines</vt:lpstr>
      <vt:lpstr>Outcomes of meningitis </vt:lpstr>
      <vt:lpstr> </vt:lpstr>
      <vt:lpstr>Support from Meningitis Now</vt:lpstr>
      <vt:lpstr>Summary</vt:lpstr>
      <vt:lpstr>PowerPoint Presentation</vt:lpstr>
    </vt:vector>
  </TitlesOfParts>
  <Company>National Meningitis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susettew</dc:creator>
  <cp:lastModifiedBy>Claire Donovan</cp:lastModifiedBy>
  <cp:revision>172</cp:revision>
  <cp:lastPrinted>2015-08-05T15:55:37Z</cp:lastPrinted>
  <dcterms:created xsi:type="dcterms:W3CDTF">2013-11-19T10:07:35Z</dcterms:created>
  <dcterms:modified xsi:type="dcterms:W3CDTF">2022-05-26T09:40:44Z</dcterms:modified>
</cp:coreProperties>
</file>