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handoutMasterIdLst>
    <p:handoutMasterId r:id="rId23"/>
  </p:handoutMasterIdLst>
  <p:sldIdLst>
    <p:sldId id="366" r:id="rId2"/>
    <p:sldId id="364" r:id="rId3"/>
    <p:sldId id="293" r:id="rId4"/>
    <p:sldId id="343" r:id="rId5"/>
    <p:sldId id="319" r:id="rId6"/>
    <p:sldId id="294" r:id="rId7"/>
    <p:sldId id="345" r:id="rId8"/>
    <p:sldId id="362" r:id="rId9"/>
    <p:sldId id="363" r:id="rId10"/>
    <p:sldId id="347" r:id="rId11"/>
    <p:sldId id="350" r:id="rId12"/>
    <p:sldId id="351" r:id="rId13"/>
    <p:sldId id="365" r:id="rId14"/>
    <p:sldId id="352" r:id="rId15"/>
    <p:sldId id="361" r:id="rId16"/>
    <p:sldId id="354" r:id="rId17"/>
    <p:sldId id="355" r:id="rId18"/>
    <p:sldId id="327" r:id="rId19"/>
    <p:sldId id="359" r:id="rId20"/>
    <p:sldId id="360" r:id="rId21"/>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B8"/>
    <a:srgbClr val="F66A1C"/>
    <a:srgbClr val="F37F1F"/>
    <a:srgbClr val="EB38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28" autoAdjust="0"/>
  </p:normalViewPr>
  <p:slideViewPr>
    <p:cSldViewPr>
      <p:cViewPr varScale="1">
        <p:scale>
          <a:sx n="114" d="100"/>
          <a:sy n="114" d="100"/>
        </p:scale>
        <p:origin x="138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02"/>
    </p:cViewPr>
  </p:sorterViewPr>
  <p:notesViewPr>
    <p:cSldViewPr>
      <p:cViewPr varScale="1">
        <p:scale>
          <a:sx n="76" d="100"/>
          <a:sy n="76" d="100"/>
        </p:scale>
        <p:origin x="-2166"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98307"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98308"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98309"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C89D5500-7A20-CA4D-B13F-9ED61B23018D}" type="slidenum">
              <a:rPr lang="en-US"/>
              <a:pPr/>
              <a:t>‹#›</a:t>
            </a:fld>
            <a:endParaRPr lang="en-US" dirty="0"/>
          </a:p>
        </p:txBody>
      </p:sp>
    </p:spTree>
    <p:extLst>
      <p:ext uri="{BB962C8B-B14F-4D97-AF65-F5344CB8AC3E}">
        <p14:creationId xmlns:p14="http://schemas.microsoft.com/office/powerpoint/2010/main" val="3325144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21507"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2150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510"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21511"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C191827A-69CF-5B4E-95BD-A2E8C980D47E}" type="slidenum">
              <a:rPr lang="en-US"/>
              <a:pPr/>
              <a:t>‹#›</a:t>
            </a:fld>
            <a:endParaRPr lang="en-US" dirty="0"/>
          </a:p>
        </p:txBody>
      </p:sp>
    </p:spTree>
    <p:extLst>
      <p:ext uri="{BB962C8B-B14F-4D97-AF65-F5344CB8AC3E}">
        <p14:creationId xmlns:p14="http://schemas.microsoft.com/office/powerpoint/2010/main" val="28986873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ＭＳ Ｐゴシック" charset="0"/>
        <a:cs typeface="+mn-cs"/>
      </a:defRPr>
    </a:lvl1pPr>
    <a:lvl2pPr marL="457200" algn="l" rtl="0" fontAlgn="base">
      <a:spcBef>
        <a:spcPct val="30000"/>
      </a:spcBef>
      <a:spcAft>
        <a:spcPct val="0"/>
      </a:spcAft>
      <a:defRPr sz="1200" kern="1200">
        <a:solidFill>
          <a:schemeClr val="tx1"/>
        </a:solidFill>
        <a:latin typeface="Times" charset="0"/>
        <a:ea typeface="ＭＳ Ｐゴシック" charset="0"/>
        <a:cs typeface="+mn-cs"/>
      </a:defRPr>
    </a:lvl2pPr>
    <a:lvl3pPr marL="914400" algn="l" rtl="0" fontAlgn="base">
      <a:spcBef>
        <a:spcPct val="30000"/>
      </a:spcBef>
      <a:spcAft>
        <a:spcPct val="0"/>
      </a:spcAft>
      <a:defRPr sz="1200" kern="1200">
        <a:solidFill>
          <a:schemeClr val="tx1"/>
        </a:solidFill>
        <a:latin typeface="Times"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2B54CC-514D-9D4F-B94D-40F6B8CD3B2B}" type="slidenum">
              <a:rPr lang="en-US"/>
              <a:pPr/>
              <a:t>3</a:t>
            </a:fld>
            <a:endParaRPr lang="en-US" dirty="0"/>
          </a:p>
        </p:txBody>
      </p:sp>
      <p:sp>
        <p:nvSpPr>
          <p:cNvPr id="10137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1379" name="Rectangle 1027"/>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91827A-69CF-5B4E-95BD-A2E8C980D47E}" type="slidenum">
              <a:rPr lang="en-US" smtClean="0"/>
              <a:pPr/>
              <a:t>17</a:t>
            </a:fld>
            <a:endParaRPr lang="en-US" dirty="0"/>
          </a:p>
        </p:txBody>
      </p:sp>
    </p:spTree>
    <p:extLst>
      <p:ext uri="{BB962C8B-B14F-4D97-AF65-F5344CB8AC3E}">
        <p14:creationId xmlns:p14="http://schemas.microsoft.com/office/powerpoint/2010/main" val="515332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91827A-69CF-5B4E-95BD-A2E8C980D47E}" type="slidenum">
              <a:rPr lang="en-US" smtClean="0"/>
              <a:pPr/>
              <a:t>19</a:t>
            </a:fld>
            <a:endParaRPr lang="en-US" dirty="0"/>
          </a:p>
        </p:txBody>
      </p:sp>
    </p:spTree>
    <p:extLst>
      <p:ext uri="{BB962C8B-B14F-4D97-AF65-F5344CB8AC3E}">
        <p14:creationId xmlns:p14="http://schemas.microsoft.com/office/powerpoint/2010/main" val="3582548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08BE45-73D7-D947-82FA-EF56CDBC77C2}" type="slidenum">
              <a:rPr lang="en-US"/>
              <a:pPr/>
              <a:t>20</a:t>
            </a:fld>
            <a:endParaRPr lang="en-US" dirty="0"/>
          </a:p>
        </p:txBody>
      </p:sp>
      <p:sp>
        <p:nvSpPr>
          <p:cNvPr id="102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0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98B8"/>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856865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7712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1588" y="908050"/>
            <a:ext cx="1960562" cy="47974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8313" y="908050"/>
            <a:ext cx="5730875" cy="4797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149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1413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18765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750" y="2276475"/>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02150" y="2276475"/>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9338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0776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4011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7716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03178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01776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9080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539750" y="2276475"/>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descr="MN-Master-Logo-LoRes.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68344" y="188640"/>
            <a:ext cx="1196752" cy="11967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b="1">
          <a:solidFill>
            <a:srgbClr val="0098B8"/>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ＭＳ Ｐゴシック" charset="0"/>
        </a:defRPr>
      </a:lvl2pPr>
      <a:lvl3pPr algn="l" rtl="0" eaLnBrk="1" fontAlgn="base" hangingPunct="1">
        <a:spcBef>
          <a:spcPct val="0"/>
        </a:spcBef>
        <a:spcAft>
          <a:spcPct val="0"/>
        </a:spcAft>
        <a:defRPr sz="3200" b="1">
          <a:solidFill>
            <a:schemeClr val="tx2"/>
          </a:solidFill>
          <a:latin typeface="Arial" charset="0"/>
          <a:ea typeface="ＭＳ Ｐゴシック" charset="0"/>
        </a:defRPr>
      </a:lvl3pPr>
      <a:lvl4pPr algn="l" rtl="0" eaLnBrk="1" fontAlgn="base" hangingPunct="1">
        <a:spcBef>
          <a:spcPct val="0"/>
        </a:spcBef>
        <a:spcAft>
          <a:spcPct val="0"/>
        </a:spcAft>
        <a:defRPr sz="3200" b="1">
          <a:solidFill>
            <a:schemeClr val="tx2"/>
          </a:solidFill>
          <a:latin typeface="Arial" charset="0"/>
          <a:ea typeface="ＭＳ Ｐゴシック" charset="0"/>
        </a:defRPr>
      </a:lvl4pPr>
      <a:lvl5pPr algn="l" rtl="0" eaLnBrk="1" fontAlgn="base" hangingPunct="1">
        <a:spcBef>
          <a:spcPct val="0"/>
        </a:spcBef>
        <a:spcAft>
          <a:spcPct val="0"/>
        </a:spcAft>
        <a:defRPr sz="3200" b="1">
          <a:solidFill>
            <a:schemeClr val="tx2"/>
          </a:solidFill>
          <a:latin typeface="Arial" charset="0"/>
          <a:ea typeface="ＭＳ Ｐゴシック" charset="0"/>
        </a:defRPr>
      </a:lvl5pPr>
      <a:lvl6pPr marL="457200" algn="l" rtl="0" eaLnBrk="1" fontAlgn="base" hangingPunct="1">
        <a:spcBef>
          <a:spcPct val="0"/>
        </a:spcBef>
        <a:spcAft>
          <a:spcPct val="0"/>
        </a:spcAft>
        <a:defRPr sz="3200" b="1">
          <a:solidFill>
            <a:schemeClr val="tx2"/>
          </a:solidFill>
          <a:latin typeface="Arial" charset="0"/>
          <a:ea typeface="ＭＳ Ｐゴシック" charset="0"/>
        </a:defRPr>
      </a:lvl6pPr>
      <a:lvl7pPr marL="914400" algn="l" rtl="0" eaLnBrk="1" fontAlgn="base" hangingPunct="1">
        <a:spcBef>
          <a:spcPct val="0"/>
        </a:spcBef>
        <a:spcAft>
          <a:spcPct val="0"/>
        </a:spcAft>
        <a:defRPr sz="3200" b="1">
          <a:solidFill>
            <a:schemeClr val="tx2"/>
          </a:solidFill>
          <a:latin typeface="Arial" charset="0"/>
          <a:ea typeface="ＭＳ Ｐゴシック" charset="0"/>
        </a:defRPr>
      </a:lvl7pPr>
      <a:lvl8pPr marL="1371600" algn="l" rtl="0" eaLnBrk="1" fontAlgn="base" hangingPunct="1">
        <a:spcBef>
          <a:spcPct val="0"/>
        </a:spcBef>
        <a:spcAft>
          <a:spcPct val="0"/>
        </a:spcAft>
        <a:defRPr sz="3200" b="1">
          <a:solidFill>
            <a:schemeClr val="tx2"/>
          </a:solidFill>
          <a:latin typeface="Arial" charset="0"/>
          <a:ea typeface="ＭＳ Ｐゴシック" charset="0"/>
        </a:defRPr>
      </a:lvl8pPr>
      <a:lvl9pPr marL="1828800" algn="l" rtl="0" eaLnBrk="1" fontAlgn="base" hangingPunct="1">
        <a:spcBef>
          <a:spcPct val="0"/>
        </a:spcBef>
        <a:spcAft>
          <a:spcPct val="0"/>
        </a:spcAft>
        <a:defRPr sz="3200" b="1">
          <a:solidFill>
            <a:schemeClr val="tx2"/>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800">
          <a:solidFill>
            <a:srgbClr val="808080"/>
          </a:solidFill>
          <a:latin typeface="+mn-lt"/>
          <a:ea typeface="+mn-ea"/>
          <a:cs typeface="+mn-cs"/>
        </a:defRPr>
      </a:lvl1pPr>
      <a:lvl2pPr marL="742950" indent="-285750" algn="l" rtl="0" eaLnBrk="1" fontAlgn="base" hangingPunct="1">
        <a:spcBef>
          <a:spcPct val="20000"/>
        </a:spcBef>
        <a:spcAft>
          <a:spcPct val="0"/>
        </a:spcAft>
        <a:buChar char="–"/>
        <a:defRPr sz="2800">
          <a:solidFill>
            <a:srgbClr val="808080"/>
          </a:solidFill>
          <a:latin typeface="+mn-lt"/>
          <a:ea typeface="+mn-ea"/>
        </a:defRPr>
      </a:lvl2pPr>
      <a:lvl3pPr marL="1143000" indent="-228600" algn="l" rtl="0" eaLnBrk="1" fontAlgn="base" hangingPunct="1">
        <a:spcBef>
          <a:spcPct val="20000"/>
        </a:spcBef>
        <a:spcAft>
          <a:spcPct val="0"/>
        </a:spcAft>
        <a:buChar char="•"/>
        <a:defRPr sz="2400">
          <a:solidFill>
            <a:srgbClr val="808080"/>
          </a:solidFill>
          <a:latin typeface="+mn-lt"/>
          <a:ea typeface="+mn-ea"/>
        </a:defRPr>
      </a:lvl3pPr>
      <a:lvl4pPr marL="1600200" indent="-228600" algn="l" rtl="0" eaLnBrk="1" fontAlgn="base" hangingPunct="1">
        <a:spcBef>
          <a:spcPct val="20000"/>
        </a:spcBef>
        <a:spcAft>
          <a:spcPct val="0"/>
        </a:spcAft>
        <a:buChar char="–"/>
        <a:defRPr sz="2000">
          <a:solidFill>
            <a:srgbClr val="808080"/>
          </a:solidFill>
          <a:latin typeface="+mn-lt"/>
          <a:ea typeface="+mn-ea"/>
        </a:defRPr>
      </a:lvl4pPr>
      <a:lvl5pPr marL="2057400" indent="-228600" algn="l" rtl="0" eaLnBrk="1" fontAlgn="base" hangingPunct="1">
        <a:spcBef>
          <a:spcPct val="20000"/>
        </a:spcBef>
        <a:spcAft>
          <a:spcPct val="0"/>
        </a:spcAft>
        <a:buChar char="»"/>
        <a:defRPr sz="2000">
          <a:solidFill>
            <a:srgbClr val="808080"/>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helpline@meningitisnow.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22ABB-31A7-47FB-8D69-45E408BE971E}"/>
              </a:ext>
            </a:extLst>
          </p:cNvPr>
          <p:cNvSpPr>
            <a:spLocks noGrp="1"/>
          </p:cNvSpPr>
          <p:nvPr>
            <p:ph type="title"/>
          </p:nvPr>
        </p:nvSpPr>
        <p:spPr>
          <a:xfrm>
            <a:off x="616024" y="1637928"/>
            <a:ext cx="7772400" cy="1143000"/>
          </a:xfrm>
        </p:spPr>
        <p:txBody>
          <a:bodyPr/>
          <a:lstStyle/>
          <a:p>
            <a:pPr algn="ctr"/>
            <a:r>
              <a:rPr lang="en-US" dirty="0">
                <a:latin typeface="Arial" charset="0"/>
              </a:rPr>
              <a:t>Meningitis information for universities</a:t>
            </a:r>
            <a:br>
              <a:rPr lang="en-US" dirty="0">
                <a:latin typeface="Arial" charset="0"/>
              </a:rPr>
            </a:br>
            <a:endParaRPr lang="en-GB" dirty="0"/>
          </a:p>
        </p:txBody>
      </p:sp>
      <p:pic>
        <p:nvPicPr>
          <p:cNvPr id="1028" name="Picture 4" descr="MARM Uni lb Main page">
            <a:extLst>
              <a:ext uri="{FF2B5EF4-FFF2-40B4-BE49-F238E27FC236}">
                <a16:creationId xmlns:a16="http://schemas.microsoft.com/office/drawing/2014/main" id="{D22BD1AB-7ACE-44FE-A26D-073CF72F61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2694781"/>
            <a:ext cx="7620000" cy="303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31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7772400" cy="1143000"/>
          </a:xfrm>
        </p:spPr>
        <p:txBody>
          <a:bodyPr/>
          <a:lstStyle/>
          <a:p>
            <a:r>
              <a:rPr lang="en-GB" dirty="0"/>
              <a:t>Be aware</a:t>
            </a:r>
          </a:p>
        </p:txBody>
      </p:sp>
      <p:sp>
        <p:nvSpPr>
          <p:cNvPr id="5" name="Content Placeholder 4"/>
          <p:cNvSpPr txBox="1">
            <a:spLocks noGrp="1"/>
          </p:cNvSpPr>
          <p:nvPr>
            <p:ph sz="half" idx="1"/>
          </p:nvPr>
        </p:nvSpPr>
        <p:spPr>
          <a:xfrm>
            <a:off x="4788024" y="1959934"/>
            <a:ext cx="3954016" cy="4795159"/>
          </a:xfrm>
          <a:prstGeom prst="rect">
            <a:avLst/>
          </a:prstGeom>
          <a:noFill/>
        </p:spPr>
        <p:txBody>
          <a:bodyPr wrap="square" rtlCol="0">
            <a:spAutoFit/>
          </a:bodyPr>
          <a:lstStyle/>
          <a:p>
            <a:r>
              <a:rPr lang="en-GB" sz="2000" dirty="0">
                <a:solidFill>
                  <a:schemeClr val="bg1">
                    <a:lumMod val="50000"/>
                  </a:schemeClr>
                </a:solidFill>
              </a:rPr>
              <a:t>Early symptoms can include: fever, headache, vomiting, diarrhoea, muscle pain, stomach cramps and fever with cold hands and feet</a:t>
            </a:r>
          </a:p>
          <a:p>
            <a:endParaRPr lang="en-GB" sz="2000" dirty="0">
              <a:solidFill>
                <a:schemeClr val="bg1">
                  <a:lumMod val="50000"/>
                </a:schemeClr>
              </a:solidFill>
            </a:endParaRPr>
          </a:p>
          <a:p>
            <a:endParaRPr lang="en-GB" sz="2000" dirty="0">
              <a:solidFill>
                <a:schemeClr val="bg1">
                  <a:lumMod val="50000"/>
                </a:schemeClr>
              </a:solidFill>
            </a:endParaRPr>
          </a:p>
          <a:p>
            <a:r>
              <a:rPr lang="en-GB" sz="2000" dirty="0">
                <a:solidFill>
                  <a:schemeClr val="bg1">
                    <a:lumMod val="50000"/>
                  </a:schemeClr>
                </a:solidFill>
              </a:rPr>
              <a:t>If someone is ill and getting worse, get medical help immediately </a:t>
            </a:r>
          </a:p>
          <a:p>
            <a:pPr marL="0" indent="0">
              <a:buNone/>
            </a:pPr>
            <a:endParaRPr lang="en-GB" sz="2000" dirty="0">
              <a:solidFill>
                <a:schemeClr val="tx1"/>
              </a:solidFill>
            </a:endParaRPr>
          </a:p>
          <a:p>
            <a:endParaRPr lang="en-GB" sz="2000" dirty="0">
              <a:solidFill>
                <a:schemeClr val="tx1"/>
              </a:solidFill>
            </a:endParaRPr>
          </a:p>
          <a:p>
            <a:pPr marL="0" indent="0">
              <a:buNone/>
            </a:pPr>
            <a:endParaRPr lang="en-GB" sz="2000" b="1" dirty="0">
              <a:solidFill>
                <a:srgbClr val="FF6600"/>
              </a:solidFill>
              <a:latin typeface="+mn-lt"/>
            </a:endParaRPr>
          </a:p>
          <a:p>
            <a:pPr marL="0" indent="0">
              <a:buNone/>
            </a:pPr>
            <a:endParaRPr lang="en-GB" sz="1800" b="1" dirty="0">
              <a:solidFill>
                <a:srgbClr val="FF6600"/>
              </a:solidFill>
              <a:latin typeface="+mn-lt"/>
            </a:endParaRPr>
          </a:p>
        </p:txBody>
      </p:sp>
      <p:pic>
        <p:nvPicPr>
          <p:cNvPr id="6" name="Picture 5">
            <a:extLst>
              <a:ext uri="{FF2B5EF4-FFF2-40B4-BE49-F238E27FC236}">
                <a16:creationId xmlns:a16="http://schemas.microsoft.com/office/drawing/2014/main" id="{A4AFA10F-8024-4872-A44E-2CF1B6020579}"/>
              </a:ext>
            </a:extLst>
          </p:cNvPr>
          <p:cNvPicPr>
            <a:picLocks noChangeAspect="1"/>
          </p:cNvPicPr>
          <p:nvPr/>
        </p:nvPicPr>
        <p:blipFill>
          <a:blip r:embed="rId2"/>
          <a:stretch>
            <a:fillRect/>
          </a:stretch>
        </p:blipFill>
        <p:spPr>
          <a:xfrm>
            <a:off x="901445" y="1556792"/>
            <a:ext cx="3811960" cy="4876388"/>
          </a:xfrm>
          <a:prstGeom prst="rect">
            <a:avLst/>
          </a:prstGeom>
        </p:spPr>
      </p:pic>
    </p:spTree>
    <p:extLst>
      <p:ext uri="{BB962C8B-B14F-4D97-AF65-F5344CB8AC3E}">
        <p14:creationId xmlns:p14="http://schemas.microsoft.com/office/powerpoint/2010/main" val="3106730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Septicaemia and the ‘glass test’</a:t>
            </a:r>
          </a:p>
        </p:txBody>
      </p:sp>
      <p:sp>
        <p:nvSpPr>
          <p:cNvPr id="8" name="Text Placeholder 3"/>
          <p:cNvSpPr txBox="1">
            <a:spLocks noGrp="1"/>
          </p:cNvSpPr>
          <p:nvPr>
            <p:ph sz="half" idx="2"/>
          </p:nvPr>
        </p:nvSpPr>
        <p:spPr>
          <a:xfrm>
            <a:off x="251520" y="1523672"/>
            <a:ext cx="4040188" cy="3951288"/>
          </a:xfrm>
          <a:prstGeom prst="rect">
            <a:avLst/>
          </a:prstGeom>
        </p:spPr>
        <p:txBody>
          <a:bodyPr/>
          <a:lstStyle>
            <a:lvl1pPr marL="342900" indent="-342900" algn="l" rtl="0" eaLnBrk="1" fontAlgn="base" hangingPunct="1">
              <a:spcBef>
                <a:spcPct val="20000"/>
              </a:spcBef>
              <a:spcAft>
                <a:spcPct val="0"/>
              </a:spcAft>
              <a:buChar char="•"/>
              <a:defRPr sz="2800">
                <a:solidFill>
                  <a:srgbClr val="808080"/>
                </a:solidFill>
                <a:latin typeface="+mn-lt"/>
                <a:ea typeface="+mn-ea"/>
                <a:cs typeface="+mn-cs"/>
              </a:defRPr>
            </a:lvl1pPr>
            <a:lvl2pPr marL="742950" indent="-285750" algn="l" rtl="0" eaLnBrk="1" fontAlgn="base" hangingPunct="1">
              <a:spcBef>
                <a:spcPct val="20000"/>
              </a:spcBef>
              <a:spcAft>
                <a:spcPct val="0"/>
              </a:spcAft>
              <a:buChar char="–"/>
              <a:defRPr sz="2800">
                <a:solidFill>
                  <a:srgbClr val="808080"/>
                </a:solidFill>
                <a:latin typeface="+mn-lt"/>
                <a:ea typeface="+mn-ea"/>
              </a:defRPr>
            </a:lvl2pPr>
            <a:lvl3pPr marL="1143000" indent="-228600" algn="l" rtl="0" eaLnBrk="1" fontAlgn="base" hangingPunct="1">
              <a:spcBef>
                <a:spcPct val="20000"/>
              </a:spcBef>
              <a:spcAft>
                <a:spcPct val="0"/>
              </a:spcAft>
              <a:buChar char="•"/>
              <a:defRPr sz="2400">
                <a:solidFill>
                  <a:srgbClr val="808080"/>
                </a:solidFill>
                <a:latin typeface="+mn-lt"/>
                <a:ea typeface="+mn-ea"/>
              </a:defRPr>
            </a:lvl3pPr>
            <a:lvl4pPr marL="1600200" indent="-228600" algn="l" rtl="0" eaLnBrk="1" fontAlgn="base" hangingPunct="1">
              <a:spcBef>
                <a:spcPct val="20000"/>
              </a:spcBef>
              <a:spcAft>
                <a:spcPct val="0"/>
              </a:spcAft>
              <a:buChar char="–"/>
              <a:defRPr sz="2000">
                <a:solidFill>
                  <a:srgbClr val="808080"/>
                </a:solidFill>
                <a:latin typeface="+mn-lt"/>
                <a:ea typeface="+mn-ea"/>
              </a:defRPr>
            </a:lvl4pPr>
            <a:lvl5pPr marL="2057400" indent="-228600" algn="l" rtl="0" eaLnBrk="1" fontAlgn="base" hangingPunct="1">
              <a:spcBef>
                <a:spcPct val="20000"/>
              </a:spcBef>
              <a:spcAft>
                <a:spcPct val="0"/>
              </a:spcAft>
              <a:buChar char="»"/>
              <a:defRPr sz="2000">
                <a:solidFill>
                  <a:srgbClr val="808080"/>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Clr>
                <a:schemeClr val="tx1"/>
              </a:buClr>
              <a:buNone/>
            </a:pPr>
            <a:r>
              <a:rPr lang="en-GB" altLang="en-US" sz="1600" kern="0" dirty="0">
                <a:solidFill>
                  <a:schemeClr val="accent3">
                    <a:lumMod val="50000"/>
                  </a:schemeClr>
                </a:solidFill>
                <a:latin typeface="Arial" charset="0"/>
              </a:rPr>
              <a:t>People with septicaemia may develop a rash of tiny red ‘pin pricks’ which can develop into purple bruising</a:t>
            </a:r>
          </a:p>
          <a:p>
            <a:pPr marL="0" indent="0">
              <a:buNone/>
            </a:pPr>
            <a:endParaRPr lang="en-GB" altLang="en-US" sz="800" kern="0" dirty="0">
              <a:solidFill>
                <a:srgbClr val="FF6600"/>
              </a:solidFill>
              <a:latin typeface="Arial" charset="0"/>
            </a:endParaRPr>
          </a:p>
          <a:p>
            <a:pPr marL="0" indent="0">
              <a:buNone/>
            </a:pPr>
            <a:r>
              <a:rPr lang="en-GB" altLang="en-US" sz="1600" b="1" kern="0" dirty="0">
                <a:solidFill>
                  <a:srgbClr val="FF6600"/>
                </a:solidFill>
                <a:latin typeface="Arial" charset="0"/>
              </a:rPr>
              <a:t>This rash does not fade under pressure; do the ‘glass test’</a:t>
            </a:r>
          </a:p>
          <a:p>
            <a:pPr marL="0" indent="0">
              <a:buNone/>
            </a:pPr>
            <a:endParaRPr lang="en-GB" altLang="en-US" sz="800" b="1" kern="0" dirty="0">
              <a:solidFill>
                <a:srgbClr val="F84D08"/>
              </a:solidFill>
              <a:latin typeface="Arial" charset="0"/>
            </a:endParaRPr>
          </a:p>
          <a:p>
            <a:pPr>
              <a:buClr>
                <a:srgbClr val="FF6600"/>
              </a:buClr>
            </a:pPr>
            <a:r>
              <a:rPr lang="en-GB" altLang="en-US" sz="1600" b="1" kern="0" dirty="0">
                <a:solidFill>
                  <a:schemeClr val="accent3">
                    <a:lumMod val="50000"/>
                  </a:schemeClr>
                </a:solidFill>
                <a:latin typeface="Arial" charset="0"/>
              </a:rPr>
              <a:t>Fever with spots/rash that do not fade under pressure is a </a:t>
            </a:r>
            <a:r>
              <a:rPr lang="en-GB" altLang="en-US" sz="1600" b="1" kern="0" dirty="0">
                <a:solidFill>
                  <a:srgbClr val="FF6600"/>
                </a:solidFill>
                <a:latin typeface="Arial" charset="0"/>
              </a:rPr>
              <a:t>medical emergen</a:t>
            </a:r>
            <a:r>
              <a:rPr lang="en-GB" altLang="en-US" sz="1600" b="1" kern="0" dirty="0">
                <a:solidFill>
                  <a:srgbClr val="E7562D"/>
                </a:solidFill>
                <a:latin typeface="Arial" charset="0"/>
              </a:rPr>
              <a:t>cy</a:t>
            </a:r>
          </a:p>
          <a:p>
            <a:endParaRPr lang="en-GB" altLang="en-US" sz="800" b="1" kern="0" dirty="0">
              <a:solidFill>
                <a:srgbClr val="E7562D"/>
              </a:solidFill>
              <a:latin typeface="Arial" charset="0"/>
            </a:endParaRPr>
          </a:p>
          <a:p>
            <a:r>
              <a:rPr lang="en-GB" altLang="en-US" sz="1600" b="1" kern="0" dirty="0">
                <a:solidFill>
                  <a:srgbClr val="FF6600"/>
                </a:solidFill>
                <a:latin typeface="Arial" charset="0"/>
              </a:rPr>
              <a:t>Do not wait for a rash.</a:t>
            </a:r>
            <a:r>
              <a:rPr lang="en-GB" altLang="en-US" sz="1600" b="1" kern="0" dirty="0">
                <a:solidFill>
                  <a:schemeClr val="accent3">
                    <a:lumMod val="50000"/>
                  </a:schemeClr>
                </a:solidFill>
                <a:latin typeface="Arial" charset="0"/>
              </a:rPr>
              <a:t> If someone is ill and getting worse, get medical help immediately</a:t>
            </a:r>
          </a:p>
          <a:p>
            <a:endParaRPr lang="en-GB" altLang="en-US" sz="800" b="1" kern="0" dirty="0">
              <a:solidFill>
                <a:srgbClr val="E7562D"/>
              </a:solidFill>
              <a:latin typeface="Arial" charset="0"/>
            </a:endParaRPr>
          </a:p>
          <a:p>
            <a:r>
              <a:rPr lang="en-GB" altLang="en-US" sz="1600" b="1" kern="0" dirty="0">
                <a:solidFill>
                  <a:srgbClr val="FF6600"/>
                </a:solidFill>
                <a:latin typeface="Arial" charset="0"/>
              </a:rPr>
              <a:t>On dark skin </a:t>
            </a:r>
            <a:r>
              <a:rPr lang="en-GB" altLang="en-US" sz="1600" b="1" kern="0" dirty="0">
                <a:solidFill>
                  <a:schemeClr val="accent3">
                    <a:lumMod val="50000"/>
                  </a:schemeClr>
                </a:solidFill>
                <a:latin typeface="Arial" charset="0"/>
              </a:rPr>
              <a:t>the spots/rash can be more difficult to see. Do not wait for the rash. Be aware of all the signs and symptoms</a:t>
            </a:r>
          </a:p>
          <a:p>
            <a:endParaRPr lang="en-GB" altLang="en-US" sz="1400" kern="0" dirty="0">
              <a:solidFill>
                <a:schemeClr val="tx1"/>
              </a:solidFill>
              <a:latin typeface="Arial" charset="0"/>
            </a:endParaRPr>
          </a:p>
          <a:p>
            <a:endParaRPr lang="en-GB" altLang="en-US" sz="1600" kern="0" dirty="0">
              <a:latin typeface="Arial" charset="0"/>
            </a:endParaRPr>
          </a:p>
          <a:p>
            <a:endParaRPr lang="en-GB" kern="0" dirty="0"/>
          </a:p>
        </p:txBody>
      </p:sp>
      <p:pic>
        <p:nvPicPr>
          <p:cNvPr id="3" name="Picture 2" descr="Glass Test p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2348880"/>
            <a:ext cx="4495292" cy="3024336"/>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Tree>
    <p:extLst>
      <p:ext uri="{BB962C8B-B14F-4D97-AF65-F5344CB8AC3E}">
        <p14:creationId xmlns:p14="http://schemas.microsoft.com/office/powerpoint/2010/main" val="2947176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175" y="440427"/>
            <a:ext cx="7772400" cy="1143000"/>
          </a:xfrm>
        </p:spPr>
        <p:txBody>
          <a:bodyPr/>
          <a:lstStyle/>
          <a:p>
            <a:r>
              <a:rPr lang="en-GB" dirty="0"/>
              <a:t>Getting medical help</a:t>
            </a:r>
          </a:p>
        </p:txBody>
      </p:sp>
      <p:sp>
        <p:nvSpPr>
          <p:cNvPr id="4" name="Content Placeholder 2"/>
          <p:cNvSpPr txBox="1">
            <a:spLocks/>
          </p:cNvSpPr>
          <p:nvPr/>
        </p:nvSpPr>
        <p:spPr>
          <a:xfrm>
            <a:off x="529175" y="1583427"/>
            <a:ext cx="8085650" cy="3429000"/>
          </a:xfrm>
          <a:prstGeom prst="rect">
            <a:avLst/>
          </a:prstGeom>
        </p:spPr>
        <p:txBody>
          <a:bodyPr/>
          <a:lstStyle>
            <a:lvl1pPr marL="342900" indent="-342900" algn="l" rtl="0" eaLnBrk="1" fontAlgn="base" hangingPunct="1">
              <a:spcBef>
                <a:spcPct val="20000"/>
              </a:spcBef>
              <a:spcAft>
                <a:spcPct val="0"/>
              </a:spcAft>
              <a:buChar char="•"/>
              <a:defRPr sz="2800">
                <a:solidFill>
                  <a:srgbClr val="808080"/>
                </a:solidFill>
                <a:latin typeface="+mn-lt"/>
                <a:ea typeface="+mn-ea"/>
                <a:cs typeface="+mn-cs"/>
              </a:defRPr>
            </a:lvl1pPr>
            <a:lvl2pPr marL="742950" indent="-285750" algn="l" rtl="0" eaLnBrk="1" fontAlgn="base" hangingPunct="1">
              <a:spcBef>
                <a:spcPct val="20000"/>
              </a:spcBef>
              <a:spcAft>
                <a:spcPct val="0"/>
              </a:spcAft>
              <a:buChar char="–"/>
              <a:defRPr sz="2800">
                <a:solidFill>
                  <a:srgbClr val="808080"/>
                </a:solidFill>
                <a:latin typeface="+mn-lt"/>
                <a:ea typeface="+mn-ea"/>
              </a:defRPr>
            </a:lvl2pPr>
            <a:lvl3pPr marL="1143000" indent="-228600" algn="l" rtl="0" eaLnBrk="1" fontAlgn="base" hangingPunct="1">
              <a:spcBef>
                <a:spcPct val="20000"/>
              </a:spcBef>
              <a:spcAft>
                <a:spcPct val="0"/>
              </a:spcAft>
              <a:buChar char="•"/>
              <a:defRPr sz="2400">
                <a:solidFill>
                  <a:srgbClr val="808080"/>
                </a:solidFill>
                <a:latin typeface="+mn-lt"/>
                <a:ea typeface="+mn-ea"/>
              </a:defRPr>
            </a:lvl3pPr>
            <a:lvl4pPr marL="1600200" indent="-228600" algn="l" rtl="0" eaLnBrk="1" fontAlgn="base" hangingPunct="1">
              <a:spcBef>
                <a:spcPct val="20000"/>
              </a:spcBef>
              <a:spcAft>
                <a:spcPct val="0"/>
              </a:spcAft>
              <a:buChar char="–"/>
              <a:defRPr sz="2000">
                <a:solidFill>
                  <a:srgbClr val="808080"/>
                </a:solidFill>
                <a:latin typeface="+mn-lt"/>
                <a:ea typeface="+mn-ea"/>
              </a:defRPr>
            </a:lvl4pPr>
            <a:lvl5pPr marL="2057400" indent="-228600" algn="l" rtl="0" eaLnBrk="1" fontAlgn="base" hangingPunct="1">
              <a:spcBef>
                <a:spcPct val="20000"/>
              </a:spcBef>
              <a:spcAft>
                <a:spcPct val="0"/>
              </a:spcAft>
              <a:buChar char="»"/>
              <a:defRPr sz="2000">
                <a:solidFill>
                  <a:srgbClr val="808080"/>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GB" sz="2000" b="1" kern="0" dirty="0">
                <a:solidFill>
                  <a:srgbClr val="F84D08"/>
                </a:solidFill>
              </a:rPr>
              <a:t>If you are concerned it could be meningitis or septicaemia you can:</a:t>
            </a:r>
          </a:p>
          <a:p>
            <a:r>
              <a:rPr lang="en-GB" sz="2000" kern="0" dirty="0">
                <a:solidFill>
                  <a:schemeClr val="accent3">
                    <a:lumMod val="50000"/>
                  </a:schemeClr>
                </a:solidFill>
              </a:rPr>
              <a:t>Call NHS 111 or your GP</a:t>
            </a:r>
          </a:p>
          <a:p>
            <a:endParaRPr lang="en-GB" sz="2000" kern="0" dirty="0">
              <a:solidFill>
                <a:schemeClr val="tx1"/>
              </a:solidFill>
            </a:endParaRPr>
          </a:p>
          <a:p>
            <a:pPr marL="0" indent="0">
              <a:buFontTx/>
              <a:buNone/>
            </a:pPr>
            <a:r>
              <a:rPr lang="en-GB" sz="2000" b="1" kern="0" dirty="0">
                <a:solidFill>
                  <a:srgbClr val="F84D08"/>
                </a:solidFill>
              </a:rPr>
              <a:t>In an emergency you can:</a:t>
            </a:r>
          </a:p>
          <a:p>
            <a:r>
              <a:rPr lang="en-GB" sz="2000" kern="0" dirty="0">
                <a:solidFill>
                  <a:schemeClr val="accent3">
                    <a:lumMod val="50000"/>
                  </a:schemeClr>
                </a:solidFill>
              </a:rPr>
              <a:t>Dial 999 for an ambulance</a:t>
            </a:r>
          </a:p>
          <a:p>
            <a:r>
              <a:rPr lang="en-GB" sz="2000" kern="0" dirty="0">
                <a:solidFill>
                  <a:schemeClr val="accent3">
                    <a:lumMod val="50000"/>
                  </a:schemeClr>
                </a:solidFill>
              </a:rPr>
              <a:t>Go to your nearest accident and emergency department</a:t>
            </a:r>
          </a:p>
          <a:p>
            <a:endParaRPr lang="en-GB" sz="2000" kern="0" dirty="0">
              <a:solidFill>
                <a:schemeClr val="tx1"/>
              </a:solidFill>
            </a:endParaRPr>
          </a:p>
          <a:p>
            <a:pPr marL="0" indent="0">
              <a:buFontTx/>
              <a:buNone/>
            </a:pPr>
            <a:r>
              <a:rPr lang="en-GB" sz="2000" b="1" kern="0" dirty="0">
                <a:solidFill>
                  <a:schemeClr val="accent3">
                    <a:lumMod val="50000"/>
                  </a:schemeClr>
                </a:solidFill>
              </a:rPr>
              <a:t>Describe the symptoms and say you think it could be meningitis or septicaemia.</a:t>
            </a:r>
          </a:p>
          <a:p>
            <a:pPr marL="0" indent="0">
              <a:buFontTx/>
              <a:buNone/>
            </a:pPr>
            <a:endParaRPr lang="en-GB" sz="2000" b="1" kern="0" dirty="0">
              <a:solidFill>
                <a:schemeClr val="accent3">
                  <a:lumMod val="50000"/>
                </a:schemeClr>
              </a:solidFill>
            </a:endParaRPr>
          </a:p>
          <a:p>
            <a:pPr marL="0" indent="0">
              <a:buFontTx/>
              <a:buNone/>
            </a:pPr>
            <a:r>
              <a:rPr lang="en-GB" sz="2000" b="1" kern="0" dirty="0">
                <a:solidFill>
                  <a:schemeClr val="accent3">
                    <a:lumMod val="50000"/>
                  </a:schemeClr>
                </a:solidFill>
              </a:rPr>
              <a:t>Early diagnosis can be difficult. If you have had advice and are still concerned, get medical help again</a:t>
            </a:r>
          </a:p>
          <a:p>
            <a:pPr marL="0" indent="0">
              <a:buFontTx/>
              <a:buNone/>
            </a:pPr>
            <a:endParaRPr lang="en-GB" sz="1600" b="1" kern="0" dirty="0">
              <a:solidFill>
                <a:srgbClr val="F84D08"/>
              </a:solidFill>
            </a:endParaRPr>
          </a:p>
          <a:p>
            <a:pPr marL="0" indent="0">
              <a:buFontTx/>
              <a:buNone/>
            </a:pPr>
            <a:r>
              <a:rPr lang="en-GB" sz="1800" b="1" kern="0" dirty="0">
                <a:solidFill>
                  <a:srgbClr val="F84D08"/>
                </a:solidFill>
              </a:rPr>
              <a:t>Trust your instincts – get medical help immediately</a:t>
            </a:r>
          </a:p>
        </p:txBody>
      </p:sp>
    </p:spTree>
    <p:extLst>
      <p:ext uri="{BB962C8B-B14F-4D97-AF65-F5344CB8AC3E}">
        <p14:creationId xmlns:p14="http://schemas.microsoft.com/office/powerpoint/2010/main" val="996712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96E72-3A23-4030-A911-3E77A62BFFDF}"/>
              </a:ext>
            </a:extLst>
          </p:cNvPr>
          <p:cNvSpPr>
            <a:spLocks noGrp="1"/>
          </p:cNvSpPr>
          <p:nvPr>
            <p:ph type="title"/>
          </p:nvPr>
        </p:nvSpPr>
        <p:spPr/>
        <p:txBody>
          <a:bodyPr/>
          <a:lstStyle/>
          <a:p>
            <a:r>
              <a:rPr lang="en-GB" dirty="0"/>
              <a:t>What is the risk to others following a case in a university?</a:t>
            </a:r>
          </a:p>
        </p:txBody>
      </p:sp>
      <p:sp>
        <p:nvSpPr>
          <p:cNvPr id="3" name="Content Placeholder 2">
            <a:extLst>
              <a:ext uri="{FF2B5EF4-FFF2-40B4-BE49-F238E27FC236}">
                <a16:creationId xmlns:a16="http://schemas.microsoft.com/office/drawing/2014/main" id="{6D48A63F-98CC-48BB-95FC-8637298E1CE6}"/>
              </a:ext>
            </a:extLst>
          </p:cNvPr>
          <p:cNvSpPr>
            <a:spLocks noGrp="1"/>
          </p:cNvSpPr>
          <p:nvPr>
            <p:ph idx="1"/>
          </p:nvPr>
        </p:nvSpPr>
        <p:spPr>
          <a:xfrm>
            <a:off x="485367" y="2132856"/>
            <a:ext cx="7772400" cy="4402286"/>
          </a:xfrm>
        </p:spPr>
        <p:txBody>
          <a:bodyPr/>
          <a:lstStyle/>
          <a:p>
            <a:r>
              <a:rPr lang="en-GB" sz="1800" dirty="0"/>
              <a:t>Meningitis is not highly contagious - 97% of cases happen in isolation, with no further cases occurring.</a:t>
            </a:r>
          </a:p>
          <a:p>
            <a:pPr marL="0" indent="0">
              <a:buNone/>
            </a:pPr>
            <a:endParaRPr lang="en-GB" sz="1800" dirty="0"/>
          </a:p>
          <a:p>
            <a:r>
              <a:rPr lang="en-GB" sz="1800" dirty="0"/>
              <a:t>When a case occurs, the local public health team will liaise with the university to offer advice and guidance. </a:t>
            </a:r>
          </a:p>
          <a:p>
            <a:endParaRPr lang="en-GB" sz="1800" dirty="0"/>
          </a:p>
          <a:p>
            <a:r>
              <a:rPr lang="en-GB" sz="1800" dirty="0"/>
              <a:t>It is usually only those living with the person who has become ill, or their intimate kissing partners, that may have an increased risk of meningitis. The public health team will contact anyone who may have and increased risk and offer advice. </a:t>
            </a:r>
          </a:p>
          <a:p>
            <a:endParaRPr lang="en-GB" sz="1800" dirty="0"/>
          </a:p>
          <a:p>
            <a:r>
              <a:rPr lang="en-GB" sz="1800" dirty="0"/>
              <a:t>There is no reason to prevent students attending university following a case. </a:t>
            </a:r>
          </a:p>
          <a:p>
            <a:endParaRPr lang="en-GB" sz="1800" dirty="0"/>
          </a:p>
          <a:p>
            <a:endParaRPr lang="en-GB" sz="1800" dirty="0"/>
          </a:p>
          <a:p>
            <a:endParaRPr lang="en-GB" sz="1800" dirty="0"/>
          </a:p>
          <a:p>
            <a:endParaRPr lang="en-GB" sz="1800" dirty="0"/>
          </a:p>
        </p:txBody>
      </p:sp>
    </p:spTree>
    <p:extLst>
      <p:ext uri="{BB962C8B-B14F-4D97-AF65-F5344CB8AC3E}">
        <p14:creationId xmlns:p14="http://schemas.microsoft.com/office/powerpoint/2010/main" val="2862750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GB" sz="2800" dirty="0"/>
              <a:t>How can meningitis be prevented?</a:t>
            </a:r>
          </a:p>
        </p:txBody>
      </p:sp>
      <p:sp>
        <p:nvSpPr>
          <p:cNvPr id="4" name="TextBox 3"/>
          <p:cNvSpPr txBox="1"/>
          <p:nvPr/>
        </p:nvSpPr>
        <p:spPr>
          <a:xfrm>
            <a:off x="495066" y="2335813"/>
            <a:ext cx="4217305" cy="3785652"/>
          </a:xfrm>
          <a:prstGeom prst="rect">
            <a:avLst/>
          </a:prstGeom>
          <a:noFill/>
        </p:spPr>
        <p:txBody>
          <a:bodyPr wrap="square" rtlCol="0">
            <a:spAutoFit/>
          </a:bodyPr>
          <a:lstStyle/>
          <a:p>
            <a:pPr marL="342900" indent="-342900">
              <a:buFont typeface="Arial" panose="020B0604020202020204" pitchFamily="34" charset="0"/>
              <a:buChar char="•"/>
            </a:pPr>
            <a:r>
              <a:rPr lang="en-GB" sz="2200" dirty="0">
                <a:solidFill>
                  <a:schemeClr val="accent3">
                    <a:lumMod val="50000"/>
                  </a:schemeClr>
                </a:solidFill>
                <a:latin typeface="+mj-lt"/>
              </a:rPr>
              <a:t>Vaccines are the only way to prevent meningitis</a:t>
            </a:r>
          </a:p>
          <a:p>
            <a:pPr algn="just"/>
            <a:endParaRPr lang="en-GB" sz="2200" dirty="0">
              <a:solidFill>
                <a:schemeClr val="accent3">
                  <a:lumMod val="50000"/>
                </a:schemeClr>
              </a:solidFill>
              <a:latin typeface="+mj-lt"/>
            </a:endParaRPr>
          </a:p>
          <a:p>
            <a:pPr marL="342900" indent="-342900">
              <a:buFont typeface="Arial" panose="020B0604020202020204" pitchFamily="34" charset="0"/>
              <a:buChar char="•"/>
            </a:pPr>
            <a:r>
              <a:rPr lang="en-GB" sz="2200" dirty="0">
                <a:solidFill>
                  <a:schemeClr val="accent3">
                    <a:lumMod val="50000"/>
                  </a:schemeClr>
                </a:solidFill>
                <a:latin typeface="+mj-lt"/>
              </a:rPr>
              <a:t>BUT vaccines are not available to prevent all types of meningitis</a:t>
            </a:r>
          </a:p>
          <a:p>
            <a:endParaRPr lang="en-GB" sz="2200" dirty="0">
              <a:solidFill>
                <a:schemeClr val="accent3">
                  <a:lumMod val="50000"/>
                </a:schemeClr>
              </a:solidFill>
              <a:latin typeface="+mj-lt"/>
            </a:endParaRPr>
          </a:p>
          <a:p>
            <a:pPr marL="342900" indent="-342900">
              <a:buFont typeface="Arial" panose="020B0604020202020204" pitchFamily="34" charset="0"/>
              <a:buChar char="•"/>
            </a:pPr>
            <a:r>
              <a:rPr lang="en-GB" sz="2200" dirty="0">
                <a:solidFill>
                  <a:schemeClr val="accent3">
                    <a:lumMod val="50000"/>
                  </a:schemeClr>
                </a:solidFill>
                <a:latin typeface="+mj-lt"/>
              </a:rPr>
              <a:t>Know the signs and symptoms to look out for, and the action to take</a:t>
            </a:r>
          </a:p>
          <a:p>
            <a:endParaRPr lang="en-GB" sz="2000" b="1" dirty="0">
              <a:latin typeface="+mj-lt"/>
            </a:endParaRPr>
          </a:p>
        </p:txBody>
      </p:sp>
      <p:pic>
        <p:nvPicPr>
          <p:cNvPr id="6" name="Picture 5">
            <a:extLst>
              <a:ext uri="{FF2B5EF4-FFF2-40B4-BE49-F238E27FC236}">
                <a16:creationId xmlns:a16="http://schemas.microsoft.com/office/drawing/2014/main" id="{E6B109EB-D730-4349-B93E-7073AEDF7A0B}"/>
              </a:ext>
            </a:extLst>
          </p:cNvPr>
          <p:cNvPicPr>
            <a:picLocks noChangeAspect="1"/>
          </p:cNvPicPr>
          <p:nvPr/>
        </p:nvPicPr>
        <p:blipFill>
          <a:blip r:embed="rId2"/>
          <a:stretch>
            <a:fillRect/>
          </a:stretch>
        </p:blipFill>
        <p:spPr>
          <a:xfrm>
            <a:off x="5436096" y="1916832"/>
            <a:ext cx="2412670" cy="3685400"/>
          </a:xfrm>
          <a:prstGeom prst="rect">
            <a:avLst/>
          </a:prstGeom>
        </p:spPr>
      </p:pic>
    </p:spTree>
    <p:extLst>
      <p:ext uri="{BB962C8B-B14F-4D97-AF65-F5344CB8AC3E}">
        <p14:creationId xmlns:p14="http://schemas.microsoft.com/office/powerpoint/2010/main" val="3527004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Vaccines which help to protect</a:t>
            </a:r>
            <a:br>
              <a:rPr lang="en-GB" dirty="0"/>
            </a:br>
            <a:r>
              <a:rPr lang="en-GB" dirty="0"/>
              <a:t>against meningitis in students</a:t>
            </a:r>
          </a:p>
        </p:txBody>
      </p:sp>
      <p:sp>
        <p:nvSpPr>
          <p:cNvPr id="3" name="Content Placeholder 2"/>
          <p:cNvSpPr>
            <a:spLocks noGrp="1"/>
          </p:cNvSpPr>
          <p:nvPr>
            <p:ph idx="1"/>
          </p:nvPr>
        </p:nvSpPr>
        <p:spPr>
          <a:xfrm>
            <a:off x="685800" y="2276872"/>
            <a:ext cx="7772400" cy="4104456"/>
          </a:xfrm>
        </p:spPr>
        <p:txBody>
          <a:bodyPr/>
          <a:lstStyle/>
          <a:p>
            <a:pPr marL="0" lvl="0" indent="0">
              <a:buNone/>
            </a:pPr>
            <a:r>
              <a:rPr lang="en-GB" sz="2000" b="1" dirty="0"/>
              <a:t>The NHS currently recommend the </a:t>
            </a:r>
            <a:r>
              <a:rPr lang="en-GB" sz="2000" b="1" dirty="0" err="1"/>
              <a:t>MenACWY</a:t>
            </a:r>
            <a:r>
              <a:rPr lang="en-GB" sz="2000" b="1" dirty="0"/>
              <a:t> vaccine for all first year students, under the age of 25yr</a:t>
            </a:r>
            <a:endParaRPr lang="en-GB" sz="1800" b="1" dirty="0"/>
          </a:p>
          <a:p>
            <a:pPr marL="0" lvl="0" indent="0">
              <a:buNone/>
            </a:pPr>
            <a:endParaRPr lang="en-GB" sz="1800" b="1" dirty="0"/>
          </a:p>
          <a:p>
            <a:pPr marL="0" indent="0">
              <a:buNone/>
            </a:pPr>
            <a:r>
              <a:rPr lang="en-GB" sz="1800" dirty="0"/>
              <a:t>The </a:t>
            </a:r>
            <a:r>
              <a:rPr lang="en-GB" sz="1800" dirty="0" err="1"/>
              <a:t>MenACWY</a:t>
            </a:r>
            <a:r>
              <a:rPr lang="en-GB" sz="1800" dirty="0"/>
              <a:t> vaccine was introduced into the routine immunisation programme following a rapid rise in cases caused by a particular harmful strain (</a:t>
            </a:r>
            <a:r>
              <a:rPr lang="en-GB" sz="1800" dirty="0" err="1"/>
              <a:t>MenW</a:t>
            </a:r>
            <a:r>
              <a:rPr lang="en-GB" sz="1800" dirty="0"/>
              <a:t>). Since 2015, the </a:t>
            </a:r>
            <a:r>
              <a:rPr lang="en-GB" sz="1800" dirty="0" err="1"/>
              <a:t>MenACWY</a:t>
            </a:r>
            <a:r>
              <a:rPr lang="en-GB" sz="1800" dirty="0"/>
              <a:t> vaccine has been offered to students around the age of 14 at school.</a:t>
            </a:r>
          </a:p>
          <a:p>
            <a:pPr marL="0" lvl="0" indent="0">
              <a:buNone/>
            </a:pPr>
            <a:endParaRPr lang="en-GB" sz="1800" dirty="0"/>
          </a:p>
          <a:p>
            <a:pPr marL="0" indent="0">
              <a:buNone/>
            </a:pPr>
            <a:r>
              <a:rPr lang="en-GB" sz="1800" dirty="0"/>
              <a:t>However, a number of students will have missed this vaccine, </a:t>
            </a:r>
            <a:r>
              <a:rPr lang="en-GB" sz="1800"/>
              <a:t>including overseas </a:t>
            </a:r>
            <a:r>
              <a:rPr lang="en-GB" sz="1800" dirty="0"/>
              <a:t>students. These students should be actively encouraged to seek vaccination from their GP/university health centre.</a:t>
            </a:r>
          </a:p>
          <a:p>
            <a:pPr marL="0" lvl="0" indent="0">
              <a:buNone/>
            </a:pPr>
            <a:endParaRPr lang="en-GB" sz="2000" dirty="0"/>
          </a:p>
          <a:p>
            <a:pPr marL="0" lvl="0" indent="0">
              <a:buNone/>
            </a:pPr>
            <a:r>
              <a:rPr lang="en-GB" sz="1800" dirty="0"/>
              <a:t>Remember, vaccines do not exist to protect against all causes of meningitis.</a:t>
            </a:r>
          </a:p>
          <a:p>
            <a:pPr marL="0" lvl="0" indent="0">
              <a:lnSpc>
                <a:spcPct val="80000"/>
              </a:lnSpc>
              <a:buNone/>
            </a:pPr>
            <a:endParaRPr lang="en-GB" altLang="en-US" sz="2000" dirty="0"/>
          </a:p>
          <a:p>
            <a:pPr marL="0" lvl="0" indent="0">
              <a:lnSpc>
                <a:spcPct val="80000"/>
              </a:lnSpc>
              <a:buNone/>
            </a:pPr>
            <a:endParaRPr lang="en-GB" altLang="en-US" sz="2000" dirty="0"/>
          </a:p>
          <a:p>
            <a:endParaRPr lang="en-GB" dirty="0"/>
          </a:p>
        </p:txBody>
      </p:sp>
    </p:spTree>
    <p:extLst>
      <p:ext uri="{BB962C8B-B14F-4D97-AF65-F5344CB8AC3E}">
        <p14:creationId xmlns:p14="http://schemas.microsoft.com/office/powerpoint/2010/main" val="1517196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impact of meningitis and septicaemia </a:t>
            </a:r>
          </a:p>
        </p:txBody>
      </p:sp>
      <p:sp>
        <p:nvSpPr>
          <p:cNvPr id="3" name="Rectangle 3"/>
          <p:cNvSpPr txBox="1">
            <a:spLocks noChangeArrowheads="1"/>
          </p:cNvSpPr>
          <p:nvPr/>
        </p:nvSpPr>
        <p:spPr>
          <a:xfrm>
            <a:off x="517096" y="2204864"/>
            <a:ext cx="7772400" cy="3889102"/>
          </a:xfrm>
          <a:prstGeom prst="rect">
            <a:avLst/>
          </a:prstGeom>
          <a:noFill/>
          <a:extLst>
            <a:ext uri="{909E8E84-426E-40DD-AFC4-6F175D3DCCD1}">
              <a14:hiddenFill xmlns:a14="http://schemas.microsoft.com/office/drawing/2010/main">
                <a:gradFill rotWithShape="0">
                  <a:gsLst>
                    <a:gs pos="0">
                      <a:schemeClr val="accent2"/>
                    </a:gs>
                    <a:gs pos="100000">
                      <a:schemeClr val="accent1"/>
                    </a:gs>
                  </a:gsLst>
                  <a:lin ang="2700000" scaled="1"/>
                </a:gradFill>
              </a14:hiddenFill>
            </a:ext>
          </a:extLst>
        </p:spPr>
        <p:txBody>
          <a:bodyPr/>
          <a:lstStyle>
            <a:lvl1pPr marL="342900" indent="-342900" algn="l" rtl="0" eaLnBrk="1" fontAlgn="base" hangingPunct="1">
              <a:spcBef>
                <a:spcPct val="20000"/>
              </a:spcBef>
              <a:spcAft>
                <a:spcPct val="0"/>
              </a:spcAft>
              <a:buChar char="•"/>
              <a:defRPr sz="2800">
                <a:solidFill>
                  <a:srgbClr val="808080"/>
                </a:solidFill>
                <a:latin typeface="+mn-lt"/>
                <a:ea typeface="+mn-ea"/>
                <a:cs typeface="+mn-cs"/>
              </a:defRPr>
            </a:lvl1pPr>
            <a:lvl2pPr marL="742950" indent="-285750" algn="l" rtl="0" eaLnBrk="1" fontAlgn="base" hangingPunct="1">
              <a:spcBef>
                <a:spcPct val="20000"/>
              </a:spcBef>
              <a:spcAft>
                <a:spcPct val="0"/>
              </a:spcAft>
              <a:buChar char="–"/>
              <a:defRPr sz="2800">
                <a:solidFill>
                  <a:srgbClr val="808080"/>
                </a:solidFill>
                <a:latin typeface="+mn-lt"/>
                <a:ea typeface="+mn-ea"/>
              </a:defRPr>
            </a:lvl2pPr>
            <a:lvl3pPr marL="1143000" indent="-228600" algn="l" rtl="0" eaLnBrk="1" fontAlgn="base" hangingPunct="1">
              <a:spcBef>
                <a:spcPct val="20000"/>
              </a:spcBef>
              <a:spcAft>
                <a:spcPct val="0"/>
              </a:spcAft>
              <a:buChar char="•"/>
              <a:defRPr sz="2400">
                <a:solidFill>
                  <a:srgbClr val="808080"/>
                </a:solidFill>
                <a:latin typeface="+mn-lt"/>
                <a:ea typeface="+mn-ea"/>
              </a:defRPr>
            </a:lvl3pPr>
            <a:lvl4pPr marL="1600200" indent="-228600" algn="l" rtl="0" eaLnBrk="1" fontAlgn="base" hangingPunct="1">
              <a:spcBef>
                <a:spcPct val="20000"/>
              </a:spcBef>
              <a:spcAft>
                <a:spcPct val="0"/>
              </a:spcAft>
              <a:buChar char="–"/>
              <a:defRPr sz="2000">
                <a:solidFill>
                  <a:srgbClr val="808080"/>
                </a:solidFill>
                <a:latin typeface="+mn-lt"/>
                <a:ea typeface="+mn-ea"/>
              </a:defRPr>
            </a:lvl4pPr>
            <a:lvl5pPr marL="2057400" indent="-228600" algn="l" rtl="0" eaLnBrk="1" fontAlgn="base" hangingPunct="1">
              <a:spcBef>
                <a:spcPct val="20000"/>
              </a:spcBef>
              <a:spcAft>
                <a:spcPct val="0"/>
              </a:spcAft>
              <a:buChar char="»"/>
              <a:defRPr sz="2000">
                <a:solidFill>
                  <a:srgbClr val="808080"/>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en-GB" altLang="en-US" sz="2000" kern="0" dirty="0">
                <a:solidFill>
                  <a:schemeClr val="accent3">
                    <a:lumMod val="50000"/>
                  </a:schemeClr>
                </a:solidFill>
              </a:rPr>
              <a:t>Following bacterial meningitis 10% will die</a:t>
            </a:r>
          </a:p>
          <a:p>
            <a:pPr marL="0" indent="0">
              <a:buNone/>
            </a:pPr>
            <a:endParaRPr lang="en-GB" altLang="en-US" sz="2000" kern="0" dirty="0">
              <a:solidFill>
                <a:schemeClr val="accent3">
                  <a:lumMod val="50000"/>
                </a:schemeClr>
              </a:solidFill>
            </a:endParaRPr>
          </a:p>
          <a:p>
            <a:r>
              <a:rPr lang="en-GB" altLang="en-US" sz="2000" kern="0" dirty="0"/>
              <a:t>It's estimated up to one person in every two or three who survives bacterial meningitis is left with one or more permanent problems</a:t>
            </a:r>
          </a:p>
          <a:p>
            <a:endParaRPr lang="en-GB" altLang="en-US" sz="2000" kern="0" dirty="0"/>
          </a:p>
          <a:p>
            <a:r>
              <a:rPr lang="en-GB" altLang="en-US" sz="2000" kern="0" dirty="0"/>
              <a:t>After-effects are more common following bacterial meningitis or septicaemia</a:t>
            </a:r>
          </a:p>
          <a:p>
            <a:endParaRPr lang="en-GB" altLang="en-US" sz="2000" kern="0" dirty="0"/>
          </a:p>
          <a:p>
            <a:endParaRPr lang="en-GB" altLang="en-US" sz="2400" kern="0" dirty="0"/>
          </a:p>
          <a:p>
            <a:pPr marL="0" indent="0">
              <a:buNone/>
            </a:pPr>
            <a:endParaRPr lang="en-GB" altLang="en-US" sz="2400" kern="0" dirty="0"/>
          </a:p>
          <a:p>
            <a:endParaRPr lang="en-GB" altLang="en-US" kern="0" dirty="0"/>
          </a:p>
          <a:p>
            <a:endParaRPr lang="en-GB" altLang="en-US" sz="3200" kern="0" dirty="0"/>
          </a:p>
          <a:p>
            <a:endParaRPr lang="en-GB" altLang="en-US" sz="3200" kern="0" dirty="0">
              <a:solidFill>
                <a:schemeClr val="bg1"/>
              </a:solidFill>
            </a:endParaRPr>
          </a:p>
        </p:txBody>
      </p:sp>
    </p:spTree>
    <p:extLst>
      <p:ext uri="{BB962C8B-B14F-4D97-AF65-F5344CB8AC3E}">
        <p14:creationId xmlns:p14="http://schemas.microsoft.com/office/powerpoint/2010/main" val="691731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r>
              <a:rPr lang="en-GB" dirty="0"/>
              <a:t>After-effects following meningitis </a:t>
            </a:r>
            <a:br>
              <a:rPr lang="en-GB" dirty="0"/>
            </a:br>
            <a:r>
              <a:rPr lang="en-GB" dirty="0"/>
              <a:t>and septicaemia  </a:t>
            </a:r>
          </a:p>
        </p:txBody>
      </p:sp>
      <p:sp>
        <p:nvSpPr>
          <p:cNvPr id="3" name="Text Placeholder 2"/>
          <p:cNvSpPr>
            <a:spLocks noGrp="1"/>
          </p:cNvSpPr>
          <p:nvPr>
            <p:ph type="body" idx="1"/>
          </p:nvPr>
        </p:nvSpPr>
        <p:spPr/>
        <p:txBody>
          <a:bodyPr/>
          <a:lstStyle/>
          <a:p>
            <a:r>
              <a:rPr lang="en-GB" dirty="0">
                <a:solidFill>
                  <a:srgbClr val="FF6600"/>
                </a:solidFill>
              </a:rPr>
              <a:t>Physical </a:t>
            </a:r>
          </a:p>
        </p:txBody>
      </p:sp>
      <p:sp>
        <p:nvSpPr>
          <p:cNvPr id="5" name="Text Placeholder 4"/>
          <p:cNvSpPr>
            <a:spLocks noGrp="1"/>
          </p:cNvSpPr>
          <p:nvPr>
            <p:ph type="body" sz="quarter" idx="3"/>
          </p:nvPr>
        </p:nvSpPr>
        <p:spPr>
          <a:xfrm>
            <a:off x="4705672" y="1547664"/>
            <a:ext cx="4474840" cy="639762"/>
          </a:xfrm>
        </p:spPr>
        <p:txBody>
          <a:bodyPr/>
          <a:lstStyle/>
          <a:p>
            <a:r>
              <a:rPr lang="en-GB" dirty="0">
                <a:solidFill>
                  <a:srgbClr val="FF6600"/>
                </a:solidFill>
              </a:rPr>
              <a:t>Neurological and Emotional</a:t>
            </a:r>
          </a:p>
        </p:txBody>
      </p:sp>
      <p:sp>
        <p:nvSpPr>
          <p:cNvPr id="7" name="Content Placeholder 2"/>
          <p:cNvSpPr>
            <a:spLocks noGrp="1"/>
          </p:cNvSpPr>
          <p:nvPr>
            <p:ph sz="half" idx="2"/>
          </p:nvPr>
        </p:nvSpPr>
        <p:spPr>
          <a:xfrm>
            <a:off x="395536" y="2348880"/>
            <a:ext cx="4186808" cy="3951288"/>
          </a:xfrm>
        </p:spPr>
        <p:txBody>
          <a:bodyPr/>
          <a:lstStyle/>
          <a:p>
            <a:pPr>
              <a:tabLst>
                <a:tab pos="1195388" algn="l"/>
              </a:tabLst>
            </a:pPr>
            <a:endParaRPr lang="en-US" altLang="en-US" sz="800" dirty="0">
              <a:solidFill>
                <a:schemeClr val="accent3">
                  <a:lumMod val="50000"/>
                </a:schemeClr>
              </a:solidFill>
            </a:endParaRPr>
          </a:p>
          <a:p>
            <a:endParaRPr lang="en-GB" sz="2000" dirty="0"/>
          </a:p>
        </p:txBody>
      </p:sp>
      <p:sp>
        <p:nvSpPr>
          <p:cNvPr id="8" name="Content Placeholder 2"/>
          <p:cNvSpPr>
            <a:spLocks noGrp="1"/>
          </p:cNvSpPr>
          <p:nvPr>
            <p:ph sz="quarter" idx="4"/>
          </p:nvPr>
        </p:nvSpPr>
        <p:spPr>
          <a:xfrm>
            <a:off x="175389" y="1897934"/>
            <a:ext cx="4038192" cy="3951288"/>
          </a:xfrm>
        </p:spPr>
        <p:txBody>
          <a:bodyPr/>
          <a:lstStyle/>
          <a:p>
            <a:pPr marL="1200150" lvl="3" indent="0">
              <a:lnSpc>
                <a:spcPct val="90000"/>
              </a:lnSpc>
              <a:buClr>
                <a:schemeClr val="bg1">
                  <a:lumMod val="50000"/>
                </a:schemeClr>
              </a:buClr>
              <a:buNone/>
            </a:pPr>
            <a:r>
              <a:rPr lang="en-US" altLang="en-US" sz="2000" b="1" dirty="0">
                <a:solidFill>
                  <a:schemeClr val="accent3">
                    <a:lumMod val="50000"/>
                  </a:schemeClr>
                </a:solidFill>
              </a:rPr>
              <a:t>               </a:t>
            </a:r>
            <a:r>
              <a:rPr lang="en-US" altLang="en-US" sz="2400" b="1" dirty="0">
                <a:solidFill>
                  <a:schemeClr val="accent3">
                    <a:lumMod val="50000"/>
                  </a:schemeClr>
                </a:solidFill>
              </a:rPr>
              <a:t>             </a:t>
            </a:r>
          </a:p>
          <a:p>
            <a:r>
              <a:rPr lang="en-GB" dirty="0"/>
              <a:t>Hearing loss</a:t>
            </a:r>
          </a:p>
          <a:p>
            <a:r>
              <a:rPr lang="en-GB" dirty="0"/>
              <a:t>Sight problems</a:t>
            </a:r>
          </a:p>
          <a:p>
            <a:r>
              <a:rPr lang="en-GB" dirty="0"/>
              <a:t>Speech problems</a:t>
            </a:r>
          </a:p>
          <a:p>
            <a:r>
              <a:rPr lang="en-GB" dirty="0"/>
              <a:t>Limb loss, weakness or paralysis</a:t>
            </a:r>
          </a:p>
          <a:p>
            <a:r>
              <a:rPr lang="en-GB" dirty="0"/>
              <a:t>Skin scarring/damage</a:t>
            </a:r>
          </a:p>
          <a:p>
            <a:r>
              <a:rPr lang="en-GB" dirty="0"/>
              <a:t>Organ damage </a:t>
            </a:r>
          </a:p>
        </p:txBody>
      </p:sp>
      <p:sp>
        <p:nvSpPr>
          <p:cNvPr id="10" name="Rectangle 9">
            <a:extLst>
              <a:ext uri="{FF2B5EF4-FFF2-40B4-BE49-F238E27FC236}">
                <a16:creationId xmlns:a16="http://schemas.microsoft.com/office/drawing/2014/main" id="{73AFB85B-696A-4843-BAF1-A7DDA0073EC5}"/>
              </a:ext>
            </a:extLst>
          </p:cNvPr>
          <p:cNvSpPr/>
          <p:nvPr/>
        </p:nvSpPr>
        <p:spPr>
          <a:xfrm>
            <a:off x="4571999" y="2316290"/>
            <a:ext cx="4115171" cy="2677656"/>
          </a:xfrm>
          <a:prstGeom prst="rect">
            <a:avLst/>
          </a:prstGeom>
        </p:spPr>
        <p:txBody>
          <a:bodyPr wrap="square">
            <a:spAutoFit/>
          </a:bodyPr>
          <a:lstStyle/>
          <a:p>
            <a:pPr marL="342900" indent="-342900">
              <a:buFont typeface="Arial" panose="020B0604020202020204" pitchFamily="34" charset="0"/>
              <a:buChar char="•"/>
            </a:pPr>
            <a:r>
              <a:rPr lang="en-GB" altLang="en-US" kern="0" dirty="0">
                <a:solidFill>
                  <a:schemeClr val="tx1">
                    <a:lumMod val="50000"/>
                    <a:lumOff val="50000"/>
                  </a:schemeClr>
                </a:solidFill>
                <a:latin typeface="+mn-lt"/>
              </a:rPr>
              <a:t>Epilepsy</a:t>
            </a:r>
          </a:p>
          <a:p>
            <a:pPr marL="342900" indent="-342900">
              <a:buFont typeface="Arial" panose="020B0604020202020204" pitchFamily="34" charset="0"/>
              <a:buChar char="•"/>
            </a:pPr>
            <a:r>
              <a:rPr lang="en-GB" altLang="en-US" kern="0" dirty="0">
                <a:solidFill>
                  <a:schemeClr val="tx1">
                    <a:lumMod val="50000"/>
                    <a:lumOff val="50000"/>
                  </a:schemeClr>
                </a:solidFill>
                <a:latin typeface="+mn-lt"/>
              </a:rPr>
              <a:t>Learning and behavioural problems</a:t>
            </a:r>
          </a:p>
          <a:p>
            <a:pPr marL="342900" indent="-342900">
              <a:buFont typeface="Arial" panose="020B0604020202020204" pitchFamily="34" charset="0"/>
              <a:buChar char="•"/>
            </a:pPr>
            <a:r>
              <a:rPr lang="en-GB" altLang="en-US" kern="0" dirty="0">
                <a:solidFill>
                  <a:schemeClr val="tx1">
                    <a:lumMod val="50000"/>
                    <a:lumOff val="50000"/>
                  </a:schemeClr>
                </a:solidFill>
                <a:latin typeface="+mn-lt"/>
              </a:rPr>
              <a:t>Headaches</a:t>
            </a:r>
          </a:p>
          <a:p>
            <a:pPr marL="342900" indent="-342900">
              <a:buFont typeface="Arial" panose="020B0604020202020204" pitchFamily="34" charset="0"/>
              <a:buChar char="•"/>
            </a:pPr>
            <a:r>
              <a:rPr lang="en-GB" altLang="en-US" kern="0" dirty="0">
                <a:solidFill>
                  <a:schemeClr val="tx1">
                    <a:lumMod val="50000"/>
                    <a:lumOff val="50000"/>
                  </a:schemeClr>
                </a:solidFill>
                <a:latin typeface="+mn-lt"/>
              </a:rPr>
              <a:t>Memory and concentration issues</a:t>
            </a:r>
          </a:p>
          <a:p>
            <a:pPr marL="342900" indent="-342900">
              <a:buFont typeface="Arial" panose="020B0604020202020204" pitchFamily="34" charset="0"/>
              <a:buChar char="•"/>
            </a:pPr>
            <a:r>
              <a:rPr lang="en-GB" altLang="en-US" kern="0" dirty="0">
                <a:solidFill>
                  <a:schemeClr val="tx1">
                    <a:lumMod val="50000"/>
                    <a:lumOff val="50000"/>
                  </a:schemeClr>
                </a:solidFill>
                <a:latin typeface="+mn-lt"/>
              </a:rPr>
              <a:t>Emotional difficulties </a:t>
            </a:r>
            <a:endParaRPr lang="en-GB" dirty="0">
              <a:solidFill>
                <a:schemeClr val="tx1">
                  <a:lumMod val="50000"/>
                  <a:lumOff val="50000"/>
                </a:schemeClr>
              </a:solidFill>
              <a:latin typeface="+mn-lt"/>
            </a:endParaRPr>
          </a:p>
        </p:txBody>
      </p:sp>
      <p:sp>
        <p:nvSpPr>
          <p:cNvPr id="11" name="TextBox 10">
            <a:extLst>
              <a:ext uri="{FF2B5EF4-FFF2-40B4-BE49-F238E27FC236}">
                <a16:creationId xmlns:a16="http://schemas.microsoft.com/office/drawing/2014/main" id="{6D2C95DC-27C6-4097-8EFC-5DE459789A59}"/>
              </a:ext>
            </a:extLst>
          </p:cNvPr>
          <p:cNvSpPr txBox="1"/>
          <p:nvPr/>
        </p:nvSpPr>
        <p:spPr>
          <a:xfrm flipH="1">
            <a:off x="584599" y="5777878"/>
            <a:ext cx="7560840" cy="830997"/>
          </a:xfrm>
          <a:prstGeom prst="rect">
            <a:avLst/>
          </a:prstGeom>
          <a:noFill/>
        </p:spPr>
        <p:txBody>
          <a:bodyPr wrap="square" rtlCol="0">
            <a:spAutoFit/>
          </a:bodyPr>
          <a:lstStyle/>
          <a:p>
            <a:r>
              <a:rPr lang="en-GB" b="1" i="1" dirty="0">
                <a:solidFill>
                  <a:schemeClr val="tx1">
                    <a:lumMod val="50000"/>
                    <a:lumOff val="50000"/>
                  </a:schemeClr>
                </a:solidFill>
                <a:latin typeface="+mn-lt"/>
              </a:rPr>
              <a:t>Meningitis can devastate lives within hours and its impact can last a lifetime</a:t>
            </a:r>
          </a:p>
        </p:txBody>
      </p:sp>
    </p:spTree>
    <p:extLst>
      <p:ext uri="{BB962C8B-B14F-4D97-AF65-F5344CB8AC3E}">
        <p14:creationId xmlns:p14="http://schemas.microsoft.com/office/powerpoint/2010/main" val="4182492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553" y="299496"/>
            <a:ext cx="7772400" cy="1143000"/>
          </a:xfrm>
        </p:spPr>
        <p:txBody>
          <a:bodyPr/>
          <a:lstStyle/>
          <a:p>
            <a:r>
              <a:rPr lang="en-GB" dirty="0"/>
              <a:t>Meningitis Now offers support to anyone affected by meningitis </a:t>
            </a:r>
          </a:p>
        </p:txBody>
      </p:sp>
      <p:grpSp>
        <p:nvGrpSpPr>
          <p:cNvPr id="3" name="Group 2"/>
          <p:cNvGrpSpPr/>
          <p:nvPr/>
        </p:nvGrpSpPr>
        <p:grpSpPr>
          <a:xfrm>
            <a:off x="313369" y="1529540"/>
            <a:ext cx="8272204" cy="4228722"/>
            <a:chOff x="499905" y="1347991"/>
            <a:chExt cx="8272204" cy="4228722"/>
          </a:xfrm>
        </p:grpSpPr>
        <p:grpSp>
          <p:nvGrpSpPr>
            <p:cNvPr id="4" name="Group 3"/>
            <p:cNvGrpSpPr/>
            <p:nvPr/>
          </p:nvGrpSpPr>
          <p:grpSpPr>
            <a:xfrm>
              <a:off x="499905" y="1347991"/>
              <a:ext cx="2314415" cy="2259499"/>
              <a:chOff x="499905" y="1347991"/>
              <a:chExt cx="2314415" cy="2259499"/>
            </a:xfrm>
          </p:grpSpPr>
          <p:sp>
            <p:nvSpPr>
              <p:cNvPr id="21" name="Oval 20"/>
              <p:cNvSpPr/>
              <p:nvPr/>
            </p:nvSpPr>
            <p:spPr bwMode="auto">
              <a:xfrm>
                <a:off x="499905" y="1347991"/>
                <a:ext cx="2314415" cy="2259499"/>
              </a:xfrm>
              <a:prstGeom prst="ellipse">
                <a:avLst/>
              </a:prstGeom>
              <a:solidFill>
                <a:srgbClr val="E7562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Times" charset="0"/>
                  <a:ea typeface="ＭＳ Ｐゴシック" charset="0"/>
                </a:endParaRPr>
              </a:p>
            </p:txBody>
          </p:sp>
          <p:sp>
            <p:nvSpPr>
              <p:cNvPr id="22" name="TextBox 21"/>
              <p:cNvSpPr txBox="1"/>
              <p:nvPr/>
            </p:nvSpPr>
            <p:spPr>
              <a:xfrm>
                <a:off x="642790" y="2108414"/>
                <a:ext cx="1955202" cy="707886"/>
              </a:xfrm>
              <a:prstGeom prst="rect">
                <a:avLst/>
              </a:prstGeom>
              <a:noFill/>
            </p:spPr>
            <p:txBody>
              <a:bodyPr wrap="square" rtlCol="0">
                <a:spAutoFit/>
              </a:bodyPr>
              <a:lstStyle/>
              <a:p>
                <a:pPr algn="ctr"/>
                <a:r>
                  <a:rPr lang="en-GB" sz="2000" b="1" dirty="0">
                    <a:solidFill>
                      <a:schemeClr val="bg1"/>
                    </a:solidFill>
                    <a:latin typeface="+mj-lt"/>
                  </a:rPr>
                  <a:t>Helpline </a:t>
                </a:r>
              </a:p>
              <a:p>
                <a:pPr algn="ctr"/>
                <a:r>
                  <a:rPr lang="en-GB" sz="2000" b="1" dirty="0">
                    <a:solidFill>
                      <a:schemeClr val="bg1"/>
                    </a:solidFill>
                    <a:latin typeface="+mj-lt"/>
                  </a:rPr>
                  <a:t>0808 80 10 388</a:t>
                </a:r>
              </a:p>
            </p:txBody>
          </p:sp>
        </p:grpSp>
        <p:grpSp>
          <p:nvGrpSpPr>
            <p:cNvPr id="5" name="Group 4"/>
            <p:cNvGrpSpPr/>
            <p:nvPr/>
          </p:nvGrpSpPr>
          <p:grpSpPr>
            <a:xfrm>
              <a:off x="5544741" y="1349068"/>
              <a:ext cx="1906264" cy="1962143"/>
              <a:chOff x="5544741" y="1349068"/>
              <a:chExt cx="1906264" cy="1962143"/>
            </a:xfrm>
          </p:grpSpPr>
          <p:sp>
            <p:nvSpPr>
              <p:cNvPr id="19" name="Oval 18"/>
              <p:cNvSpPr/>
              <p:nvPr/>
            </p:nvSpPr>
            <p:spPr bwMode="auto">
              <a:xfrm>
                <a:off x="5544741" y="1349068"/>
                <a:ext cx="1906264" cy="1962143"/>
              </a:xfrm>
              <a:prstGeom prst="ellipse">
                <a:avLst/>
              </a:prstGeom>
              <a:solidFill>
                <a:srgbClr val="E7562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Times" charset="0"/>
                  <a:ea typeface="ＭＳ Ｐゴシック" charset="0"/>
                </a:endParaRPr>
              </a:p>
            </p:txBody>
          </p:sp>
          <p:sp>
            <p:nvSpPr>
              <p:cNvPr id="20" name="TextBox 19"/>
              <p:cNvSpPr txBox="1"/>
              <p:nvPr/>
            </p:nvSpPr>
            <p:spPr>
              <a:xfrm>
                <a:off x="5544741" y="2062247"/>
                <a:ext cx="1836952" cy="400110"/>
              </a:xfrm>
              <a:prstGeom prst="rect">
                <a:avLst/>
              </a:prstGeom>
              <a:noFill/>
            </p:spPr>
            <p:txBody>
              <a:bodyPr wrap="square" rtlCol="0">
                <a:spAutoFit/>
              </a:bodyPr>
              <a:lstStyle/>
              <a:p>
                <a:pPr algn="ctr"/>
                <a:r>
                  <a:rPr lang="en-GB" sz="2000" b="1" dirty="0">
                    <a:solidFill>
                      <a:schemeClr val="bg1"/>
                    </a:solidFill>
                    <a:latin typeface="+mj-lt"/>
                  </a:rPr>
                  <a:t>Counselling</a:t>
                </a:r>
              </a:p>
            </p:txBody>
          </p:sp>
        </p:grpSp>
        <p:grpSp>
          <p:nvGrpSpPr>
            <p:cNvPr id="7" name="Group 6"/>
            <p:cNvGrpSpPr/>
            <p:nvPr/>
          </p:nvGrpSpPr>
          <p:grpSpPr>
            <a:xfrm>
              <a:off x="1717921" y="3805617"/>
              <a:ext cx="1760142" cy="1771096"/>
              <a:chOff x="1717921" y="3805617"/>
              <a:chExt cx="1760142" cy="1771096"/>
            </a:xfrm>
          </p:grpSpPr>
          <p:sp>
            <p:nvSpPr>
              <p:cNvPr id="15" name="Oval 14"/>
              <p:cNvSpPr/>
              <p:nvPr/>
            </p:nvSpPr>
            <p:spPr bwMode="auto">
              <a:xfrm>
                <a:off x="1717921" y="3805617"/>
                <a:ext cx="1760142" cy="1771096"/>
              </a:xfrm>
              <a:prstGeom prst="ellipse">
                <a:avLst/>
              </a:prstGeom>
              <a:solidFill>
                <a:srgbClr val="E7562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Times" charset="0"/>
                  <a:ea typeface="ＭＳ Ｐゴシック" charset="0"/>
                </a:endParaRPr>
              </a:p>
            </p:txBody>
          </p:sp>
          <p:sp>
            <p:nvSpPr>
              <p:cNvPr id="16" name="TextBox 15"/>
              <p:cNvSpPr txBox="1"/>
              <p:nvPr/>
            </p:nvSpPr>
            <p:spPr>
              <a:xfrm>
                <a:off x="1753655" y="4279140"/>
                <a:ext cx="1688673" cy="1015663"/>
              </a:xfrm>
              <a:prstGeom prst="rect">
                <a:avLst/>
              </a:prstGeom>
              <a:noFill/>
            </p:spPr>
            <p:txBody>
              <a:bodyPr wrap="square" rtlCol="0">
                <a:spAutoFit/>
              </a:bodyPr>
              <a:lstStyle/>
              <a:p>
                <a:pPr algn="ctr"/>
                <a:r>
                  <a:rPr lang="en-GB" sz="2000" b="1" dirty="0">
                    <a:solidFill>
                      <a:schemeClr val="bg1"/>
                    </a:solidFill>
                    <a:latin typeface="+mj-lt"/>
                  </a:rPr>
                  <a:t>Community Support officers</a:t>
                </a:r>
              </a:p>
            </p:txBody>
          </p:sp>
        </p:grpSp>
        <p:grpSp>
          <p:nvGrpSpPr>
            <p:cNvPr id="8" name="Group 7"/>
            <p:cNvGrpSpPr/>
            <p:nvPr/>
          </p:nvGrpSpPr>
          <p:grpSpPr>
            <a:xfrm>
              <a:off x="3102750" y="1961734"/>
              <a:ext cx="2053829" cy="2080572"/>
              <a:chOff x="3102750" y="1961734"/>
              <a:chExt cx="2053829" cy="2080572"/>
            </a:xfrm>
          </p:grpSpPr>
          <p:sp>
            <p:nvSpPr>
              <p:cNvPr id="13" name="Oval 12"/>
              <p:cNvSpPr/>
              <p:nvPr/>
            </p:nvSpPr>
            <p:spPr bwMode="auto">
              <a:xfrm>
                <a:off x="3102750" y="1961734"/>
                <a:ext cx="2053829" cy="2080572"/>
              </a:xfrm>
              <a:prstGeom prst="ellipse">
                <a:avLst/>
              </a:prstGeom>
              <a:solidFill>
                <a:srgbClr val="E7562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Times" charset="0"/>
                  <a:ea typeface="ＭＳ Ｐゴシック" charset="0"/>
                </a:endParaRPr>
              </a:p>
            </p:txBody>
          </p:sp>
          <p:sp>
            <p:nvSpPr>
              <p:cNvPr id="14" name="TextBox 13"/>
              <p:cNvSpPr txBox="1"/>
              <p:nvPr/>
            </p:nvSpPr>
            <p:spPr>
              <a:xfrm>
                <a:off x="3221964" y="2610593"/>
                <a:ext cx="1841769" cy="707886"/>
              </a:xfrm>
              <a:prstGeom prst="rect">
                <a:avLst/>
              </a:prstGeom>
              <a:noFill/>
            </p:spPr>
            <p:txBody>
              <a:bodyPr wrap="square" rtlCol="0">
                <a:spAutoFit/>
              </a:bodyPr>
              <a:lstStyle/>
              <a:p>
                <a:pPr algn="ctr"/>
                <a:r>
                  <a:rPr lang="en-GB" sz="2000" b="1" dirty="0">
                    <a:solidFill>
                      <a:schemeClr val="bg1"/>
                    </a:solidFill>
                    <a:latin typeface="+mj-lt"/>
                  </a:rPr>
                  <a:t>Bereavement support</a:t>
                </a:r>
              </a:p>
            </p:txBody>
          </p:sp>
        </p:grpSp>
        <p:sp>
          <p:nvSpPr>
            <p:cNvPr id="9" name="Oval 8"/>
            <p:cNvSpPr/>
            <p:nvPr/>
          </p:nvSpPr>
          <p:spPr bwMode="auto">
            <a:xfrm>
              <a:off x="7011967" y="3020210"/>
              <a:ext cx="1760142" cy="1752921"/>
            </a:xfrm>
            <a:prstGeom prst="ellipse">
              <a:avLst/>
            </a:prstGeom>
            <a:solidFill>
              <a:srgbClr val="E7562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Times" charset="0"/>
                <a:ea typeface="ＭＳ Ｐゴシック" charset="0"/>
              </a:endParaRPr>
            </a:p>
          </p:txBody>
        </p:sp>
        <p:sp>
          <p:nvSpPr>
            <p:cNvPr id="11" name="TextBox 10"/>
            <p:cNvSpPr txBox="1"/>
            <p:nvPr/>
          </p:nvSpPr>
          <p:spPr>
            <a:xfrm>
              <a:off x="7135416" y="3513734"/>
              <a:ext cx="1513244" cy="707886"/>
            </a:xfrm>
            <a:prstGeom prst="rect">
              <a:avLst/>
            </a:prstGeom>
            <a:noFill/>
          </p:spPr>
          <p:txBody>
            <a:bodyPr wrap="square" rtlCol="0">
              <a:spAutoFit/>
            </a:bodyPr>
            <a:lstStyle/>
            <a:p>
              <a:pPr algn="ctr"/>
              <a:r>
                <a:rPr lang="en-GB" sz="2000" b="1" dirty="0">
                  <a:solidFill>
                    <a:schemeClr val="bg1"/>
                  </a:solidFill>
                  <a:latin typeface="+mj-lt"/>
                </a:rPr>
                <a:t>Peer support</a:t>
              </a:r>
            </a:p>
          </p:txBody>
        </p:sp>
      </p:grpSp>
      <p:sp>
        <p:nvSpPr>
          <p:cNvPr id="23" name="Oval 22"/>
          <p:cNvSpPr/>
          <p:nvPr/>
        </p:nvSpPr>
        <p:spPr bwMode="auto">
          <a:xfrm>
            <a:off x="4495785" y="3893893"/>
            <a:ext cx="2014067" cy="2025138"/>
          </a:xfrm>
          <a:prstGeom prst="ellipse">
            <a:avLst/>
          </a:prstGeom>
          <a:solidFill>
            <a:srgbClr val="E7562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Times" charset="0"/>
              <a:ea typeface="ＭＳ Ｐゴシック" charset="0"/>
            </a:endParaRPr>
          </a:p>
        </p:txBody>
      </p:sp>
      <p:sp>
        <p:nvSpPr>
          <p:cNvPr id="24" name="TextBox 23"/>
          <p:cNvSpPr txBox="1"/>
          <p:nvPr/>
        </p:nvSpPr>
        <p:spPr>
          <a:xfrm>
            <a:off x="4399645" y="4303699"/>
            <a:ext cx="2206345" cy="1015663"/>
          </a:xfrm>
          <a:prstGeom prst="rect">
            <a:avLst/>
          </a:prstGeom>
          <a:noFill/>
        </p:spPr>
        <p:txBody>
          <a:bodyPr wrap="square" rtlCol="0">
            <a:spAutoFit/>
          </a:bodyPr>
          <a:lstStyle/>
          <a:p>
            <a:pPr algn="ctr"/>
            <a:r>
              <a:rPr lang="en-GB" sz="2000" b="1" dirty="0">
                <a:solidFill>
                  <a:schemeClr val="bg1"/>
                </a:solidFill>
                <a:latin typeface="+mj-lt"/>
              </a:rPr>
              <a:t>Activity weekends for young people</a:t>
            </a:r>
          </a:p>
        </p:txBody>
      </p:sp>
    </p:spTree>
    <p:extLst>
      <p:ext uri="{BB962C8B-B14F-4D97-AF65-F5344CB8AC3E}">
        <p14:creationId xmlns:p14="http://schemas.microsoft.com/office/powerpoint/2010/main" val="2116427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Grp="1" noChangeArrowheads="1"/>
          </p:cNvSpPr>
          <p:nvPr>
            <p:ph idx="1"/>
          </p:nvPr>
        </p:nvSpPr>
        <p:spPr bwMode="auto">
          <a:xfrm>
            <a:off x="539552" y="1628800"/>
            <a:ext cx="7772400" cy="574311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marL="0" indent="0" eaLnBrk="1" hangingPunct="1">
              <a:buClr>
                <a:schemeClr val="accent4">
                  <a:lumMod val="65000"/>
                  <a:lumOff val="35000"/>
                </a:schemeClr>
              </a:buClr>
              <a:buNone/>
            </a:pPr>
            <a:endParaRPr lang="en-GB" altLang="en-US" sz="2000" dirty="0">
              <a:solidFill>
                <a:schemeClr val="accent3">
                  <a:lumMod val="50000"/>
                </a:schemeClr>
              </a:solidFill>
              <a:latin typeface="Arial" charset="0"/>
            </a:endParaRPr>
          </a:p>
          <a:p>
            <a:pPr>
              <a:buClr>
                <a:schemeClr val="accent4">
                  <a:lumMod val="65000"/>
                  <a:lumOff val="35000"/>
                </a:schemeClr>
              </a:buClr>
            </a:pPr>
            <a:r>
              <a:rPr lang="en-GB" altLang="en-US" sz="2000" dirty="0">
                <a:solidFill>
                  <a:schemeClr val="accent3">
                    <a:lumMod val="50000"/>
                  </a:schemeClr>
                </a:solidFill>
                <a:latin typeface="Arial" charset="0"/>
              </a:rPr>
              <a:t>Meningitis can affect anyone at any time – however students are the second most ‘at-risk’ group, after young children</a:t>
            </a:r>
          </a:p>
          <a:p>
            <a:pPr eaLnBrk="1" hangingPunct="1">
              <a:buClr>
                <a:schemeClr val="accent4">
                  <a:lumMod val="65000"/>
                  <a:lumOff val="35000"/>
                </a:schemeClr>
              </a:buClr>
              <a:buFontTx/>
              <a:buChar char="•"/>
            </a:pPr>
            <a:endParaRPr lang="en-GB" altLang="en-US" sz="2000" dirty="0">
              <a:solidFill>
                <a:schemeClr val="accent3">
                  <a:lumMod val="50000"/>
                </a:schemeClr>
              </a:solidFill>
              <a:latin typeface="Arial" charset="0"/>
            </a:endParaRPr>
          </a:p>
          <a:p>
            <a:pPr eaLnBrk="1" hangingPunct="1">
              <a:buClr>
                <a:schemeClr val="accent4">
                  <a:lumMod val="65000"/>
                  <a:lumOff val="35000"/>
                </a:schemeClr>
              </a:buClr>
              <a:buFontTx/>
              <a:buChar char="•"/>
            </a:pPr>
            <a:r>
              <a:rPr lang="en-GB" altLang="en-US" sz="2000" dirty="0">
                <a:solidFill>
                  <a:schemeClr val="accent3">
                    <a:lumMod val="50000"/>
                  </a:schemeClr>
                </a:solidFill>
                <a:latin typeface="Arial" charset="0"/>
              </a:rPr>
              <a:t>Knowing the signs and symptoms and seeking urgent medical</a:t>
            </a:r>
          </a:p>
          <a:p>
            <a:pPr marL="0" indent="0" eaLnBrk="1" hangingPunct="1">
              <a:buClr>
                <a:schemeClr val="accent4">
                  <a:lumMod val="65000"/>
                  <a:lumOff val="35000"/>
                </a:schemeClr>
              </a:buClr>
              <a:buNone/>
            </a:pPr>
            <a:r>
              <a:rPr lang="en-GB" altLang="en-US" sz="2000" dirty="0">
                <a:solidFill>
                  <a:schemeClr val="accent3">
                    <a:lumMod val="50000"/>
                  </a:schemeClr>
                </a:solidFill>
                <a:latin typeface="Arial" charset="0"/>
              </a:rPr>
              <a:t>     help can help save lives</a:t>
            </a:r>
          </a:p>
          <a:p>
            <a:pPr eaLnBrk="1" hangingPunct="1">
              <a:buClr>
                <a:schemeClr val="accent4">
                  <a:lumMod val="65000"/>
                  <a:lumOff val="35000"/>
                </a:schemeClr>
              </a:buClr>
            </a:pPr>
            <a:endParaRPr lang="en-GB" altLang="en-US" sz="2000" dirty="0">
              <a:solidFill>
                <a:schemeClr val="accent3">
                  <a:lumMod val="50000"/>
                </a:schemeClr>
              </a:solidFill>
              <a:latin typeface="Arial" charset="0"/>
            </a:endParaRPr>
          </a:p>
          <a:p>
            <a:pPr eaLnBrk="1" hangingPunct="1">
              <a:buClr>
                <a:schemeClr val="accent4">
                  <a:lumMod val="65000"/>
                  <a:lumOff val="35000"/>
                </a:schemeClr>
              </a:buClr>
              <a:buFontTx/>
              <a:buChar char="•"/>
            </a:pPr>
            <a:r>
              <a:rPr lang="en-GB" altLang="en-US" sz="2000" dirty="0">
                <a:solidFill>
                  <a:schemeClr val="accent3">
                    <a:lumMod val="50000"/>
                  </a:schemeClr>
                </a:solidFill>
                <a:latin typeface="Arial" charset="0"/>
              </a:rPr>
              <a:t>Many are left with serious and disabling after-effects that require ongoing care and support</a:t>
            </a:r>
          </a:p>
          <a:p>
            <a:pPr marL="0" indent="0" eaLnBrk="1" hangingPunct="1">
              <a:buClr>
                <a:schemeClr val="accent4">
                  <a:lumMod val="65000"/>
                  <a:lumOff val="35000"/>
                </a:schemeClr>
              </a:buClr>
              <a:buNone/>
            </a:pPr>
            <a:endParaRPr lang="en-GB" altLang="en-US" dirty="0">
              <a:solidFill>
                <a:schemeClr val="accent3">
                  <a:lumMod val="50000"/>
                </a:schemeClr>
              </a:solidFill>
              <a:latin typeface="Arial" charset="0"/>
            </a:endParaRPr>
          </a:p>
          <a:p>
            <a:pPr>
              <a:buClr>
                <a:schemeClr val="accent4">
                  <a:lumMod val="65000"/>
                  <a:lumOff val="35000"/>
                </a:schemeClr>
              </a:buClr>
            </a:pPr>
            <a:r>
              <a:rPr lang="en-GB" altLang="en-US" sz="2000" dirty="0">
                <a:solidFill>
                  <a:schemeClr val="accent3">
                    <a:lumMod val="50000"/>
                  </a:schemeClr>
                </a:solidFill>
                <a:latin typeface="Arial" charset="0"/>
              </a:rPr>
              <a:t>Meningitis Now offers information, help and support to anyone affected by meningitis </a:t>
            </a:r>
          </a:p>
          <a:p>
            <a:pPr marL="0" indent="0" eaLnBrk="1" hangingPunct="1">
              <a:buClr>
                <a:schemeClr val="tx1"/>
              </a:buClr>
              <a:buNone/>
            </a:pPr>
            <a:endParaRPr lang="en-GB" altLang="en-US" dirty="0">
              <a:latin typeface="Arial" charset="0"/>
            </a:endParaRPr>
          </a:p>
          <a:p>
            <a:pPr eaLnBrk="1" hangingPunct="1">
              <a:buClr>
                <a:schemeClr val="tx1"/>
              </a:buClr>
              <a:buFont typeface="Arial" charset="0"/>
              <a:buNone/>
            </a:pPr>
            <a:endParaRPr lang="en-GB" altLang="en-US" dirty="0">
              <a:latin typeface="Arial" charset="0"/>
            </a:endParaRPr>
          </a:p>
          <a:p>
            <a:pPr eaLnBrk="1" hangingPunct="1">
              <a:buClr>
                <a:schemeClr val="tx1"/>
              </a:buClr>
              <a:buFont typeface="Arial" charset="0"/>
              <a:buChar char="•"/>
            </a:pPr>
            <a:endParaRPr lang="en-GB" altLang="en-US" dirty="0">
              <a:latin typeface="Arial" charset="0"/>
            </a:endParaRPr>
          </a:p>
        </p:txBody>
      </p:sp>
      <p:sp>
        <p:nvSpPr>
          <p:cNvPr id="2" name="Title 1"/>
          <p:cNvSpPr>
            <a:spLocks noGrp="1"/>
          </p:cNvSpPr>
          <p:nvPr>
            <p:ph type="title"/>
          </p:nvPr>
        </p:nvSpPr>
        <p:spPr>
          <a:xfrm>
            <a:off x="467544" y="476672"/>
            <a:ext cx="7772400" cy="1143000"/>
          </a:xfrm>
        </p:spPr>
        <p:txBody>
          <a:bodyPr/>
          <a:lstStyle/>
          <a:p>
            <a:r>
              <a:rPr lang="en-GB" dirty="0"/>
              <a:t>Summary</a:t>
            </a:r>
          </a:p>
        </p:txBody>
      </p:sp>
    </p:spTree>
    <p:extLst>
      <p:ext uri="{BB962C8B-B14F-4D97-AF65-F5344CB8AC3E}">
        <p14:creationId xmlns:p14="http://schemas.microsoft.com/office/powerpoint/2010/main" val="113414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0230-EE49-4B73-B404-EB1C301329DA}"/>
              </a:ext>
            </a:extLst>
          </p:cNvPr>
          <p:cNvSpPr>
            <a:spLocks noGrp="1"/>
          </p:cNvSpPr>
          <p:nvPr>
            <p:ph type="title"/>
          </p:nvPr>
        </p:nvSpPr>
        <p:spPr>
          <a:xfrm>
            <a:off x="504231" y="692696"/>
            <a:ext cx="7772400" cy="1143000"/>
          </a:xfrm>
        </p:spPr>
        <p:txBody>
          <a:bodyPr/>
          <a:lstStyle/>
          <a:p>
            <a:r>
              <a:rPr lang="en-GB" dirty="0"/>
              <a:t>Introduction	</a:t>
            </a:r>
          </a:p>
        </p:txBody>
      </p:sp>
      <p:sp>
        <p:nvSpPr>
          <p:cNvPr id="3" name="Content Placeholder 2">
            <a:extLst>
              <a:ext uri="{FF2B5EF4-FFF2-40B4-BE49-F238E27FC236}">
                <a16:creationId xmlns:a16="http://schemas.microsoft.com/office/drawing/2014/main" id="{E1FABB66-9E84-4001-B236-421E66D80E94}"/>
              </a:ext>
            </a:extLst>
          </p:cNvPr>
          <p:cNvSpPr>
            <a:spLocks noGrp="1"/>
          </p:cNvSpPr>
          <p:nvPr>
            <p:ph idx="1"/>
          </p:nvPr>
        </p:nvSpPr>
        <p:spPr>
          <a:xfrm>
            <a:off x="504231" y="1700808"/>
            <a:ext cx="7772400" cy="4186261"/>
          </a:xfrm>
        </p:spPr>
        <p:txBody>
          <a:bodyPr/>
          <a:lstStyle/>
          <a:p>
            <a:pPr marL="0" indent="0">
              <a:buNone/>
            </a:pPr>
            <a:r>
              <a:rPr lang="en-GB" sz="2000" dirty="0"/>
              <a:t>Thank you for your interest in learning more about meningitis and septicaemia and gaining our Meningitis Aware Recognition Mark.</a:t>
            </a:r>
          </a:p>
          <a:p>
            <a:pPr marL="0" indent="0">
              <a:buNone/>
            </a:pPr>
            <a:endParaRPr lang="en-GB" sz="2000" dirty="0"/>
          </a:p>
          <a:p>
            <a:pPr marL="0" indent="0">
              <a:buNone/>
            </a:pPr>
            <a:r>
              <a:rPr lang="en-GB" sz="2000" dirty="0"/>
              <a:t>The information in the presentation will give you an overview of meningitis and septicaemia. Being aware of the signs and symptoms and seeking urgent medical advice, can - and does - save lives. </a:t>
            </a:r>
          </a:p>
          <a:p>
            <a:pPr marL="0" indent="0">
              <a:buNone/>
            </a:pPr>
            <a:endParaRPr lang="en-GB" sz="2000" dirty="0"/>
          </a:p>
          <a:p>
            <a:pPr marL="0" indent="0">
              <a:buNone/>
            </a:pPr>
            <a:r>
              <a:rPr lang="en-GB" sz="2000" dirty="0"/>
              <a:t>If you have any specific disease questions, not answered here, please contact our helpline: </a:t>
            </a:r>
            <a:r>
              <a:rPr lang="en-GB" sz="2000" b="1" dirty="0"/>
              <a:t>0808 80 10 388 </a:t>
            </a:r>
            <a:r>
              <a:rPr lang="en-GB" sz="2000" dirty="0"/>
              <a:t>or email: </a:t>
            </a:r>
            <a:r>
              <a:rPr lang="en-GB" sz="2000" dirty="0">
                <a:hlinkClick r:id="rId2"/>
              </a:rPr>
              <a:t>helpline@meningitisnow.org</a:t>
            </a:r>
            <a:r>
              <a:rPr lang="en-GB" sz="2000" dirty="0"/>
              <a:t> </a:t>
            </a:r>
          </a:p>
        </p:txBody>
      </p:sp>
    </p:spTree>
    <p:extLst>
      <p:ext uri="{BB962C8B-B14F-4D97-AF65-F5344CB8AC3E}">
        <p14:creationId xmlns:p14="http://schemas.microsoft.com/office/powerpoint/2010/main" val="2740364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Pfinalsl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19616"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51520" y="908720"/>
            <a:ext cx="7772400" cy="1143000"/>
          </a:xfrm>
        </p:spPr>
        <p:txBody>
          <a:bodyPr/>
          <a:lstStyle/>
          <a:p>
            <a:r>
              <a:rPr lang="en-GB" altLang="en-US" dirty="0">
                <a:cs typeface="Times New Roman" pitchFamily="18" charset="0"/>
              </a:rPr>
              <a:t>Why is meningitis a cause for concern with students</a:t>
            </a:r>
            <a:endParaRPr lang="en-US" dirty="0"/>
          </a:p>
        </p:txBody>
      </p:sp>
      <p:sp>
        <p:nvSpPr>
          <p:cNvPr id="96259" name="Rectangle 3"/>
          <p:cNvSpPr>
            <a:spLocks noGrp="1" noChangeArrowheads="1"/>
          </p:cNvSpPr>
          <p:nvPr>
            <p:ph type="body" idx="1"/>
          </p:nvPr>
        </p:nvSpPr>
        <p:spPr>
          <a:xfrm>
            <a:off x="468313" y="2276872"/>
            <a:ext cx="7772400" cy="3888432"/>
          </a:xfrm>
        </p:spPr>
        <p:txBody>
          <a:bodyPr/>
          <a:lstStyle/>
          <a:p>
            <a:pPr lvl="1">
              <a:lnSpc>
                <a:spcPct val="90000"/>
              </a:lnSpc>
              <a:buClr>
                <a:schemeClr val="tx1"/>
              </a:buClr>
              <a:buFontTx/>
              <a:buChar char="•"/>
              <a:defRPr/>
            </a:pPr>
            <a:r>
              <a:rPr lang="en-GB" sz="2000" dirty="0"/>
              <a:t>Bacterial meningitis is a life-threatening infectious disease</a:t>
            </a:r>
          </a:p>
          <a:p>
            <a:pPr>
              <a:lnSpc>
                <a:spcPct val="90000"/>
              </a:lnSpc>
              <a:buNone/>
              <a:defRPr/>
            </a:pPr>
            <a:endParaRPr lang="en-GB" sz="2000" dirty="0"/>
          </a:p>
          <a:p>
            <a:pPr lvl="1">
              <a:lnSpc>
                <a:spcPct val="90000"/>
              </a:lnSpc>
              <a:buClr>
                <a:schemeClr val="tx1"/>
              </a:buClr>
              <a:buFontTx/>
              <a:buChar char="•"/>
              <a:defRPr/>
            </a:pPr>
            <a:r>
              <a:rPr lang="en-GB" sz="2000" dirty="0"/>
              <a:t>It can affect anyone at any time, however university students have a higher risk due to living in student accommodation and extensive ‘social’ contact</a:t>
            </a:r>
          </a:p>
          <a:p>
            <a:pPr lvl="1">
              <a:lnSpc>
                <a:spcPct val="90000"/>
              </a:lnSpc>
              <a:buClr>
                <a:srgbClr val="00FFCC"/>
              </a:buClr>
              <a:buNone/>
              <a:defRPr/>
            </a:pPr>
            <a:r>
              <a:rPr lang="en-GB" sz="2000" dirty="0"/>
              <a:t>    </a:t>
            </a:r>
          </a:p>
          <a:p>
            <a:pPr lvl="1">
              <a:lnSpc>
                <a:spcPct val="90000"/>
              </a:lnSpc>
              <a:buClr>
                <a:schemeClr val="tx1"/>
              </a:buClr>
              <a:buFontTx/>
              <a:buChar char="•"/>
              <a:defRPr/>
            </a:pPr>
            <a:r>
              <a:rPr lang="en-GB" sz="2000" dirty="0"/>
              <a:t>Vaccines exist to protect against some causes of meningitis and septicaemia, however there is no vaccine to protect against all causes</a:t>
            </a:r>
          </a:p>
          <a:p>
            <a:pPr marL="457200" lvl="1" indent="0">
              <a:lnSpc>
                <a:spcPct val="90000"/>
              </a:lnSpc>
              <a:buClr>
                <a:schemeClr val="tx1"/>
              </a:buClr>
              <a:buNone/>
              <a:defRPr/>
            </a:pPr>
            <a:endParaRPr lang="en-GB" sz="2000" dirty="0"/>
          </a:p>
          <a:p>
            <a:pPr lvl="1">
              <a:lnSpc>
                <a:spcPct val="90000"/>
              </a:lnSpc>
              <a:buClr>
                <a:schemeClr val="tx1"/>
              </a:buClr>
              <a:buFontTx/>
              <a:buChar char="•"/>
              <a:defRPr/>
            </a:pPr>
            <a:r>
              <a:rPr lang="en-GB" sz="2000" dirty="0"/>
              <a:t>In the UK every university could experience at least one case of meningitis or meningococcal disease (meningitis and septicaemia) amongst its students within the first term</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27384"/>
            <a:ext cx="9180512" cy="6933133"/>
            <a:chOff x="0" y="-27384"/>
            <a:chExt cx="9180512" cy="6933133"/>
          </a:xfrm>
        </p:grpSpPr>
        <p:pic>
          <p:nvPicPr>
            <p:cNvPr id="2" name="Picture 1" descr="PPorangeslid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80512" cy="6933133"/>
            </a:xfrm>
            <a:prstGeom prst="rect">
              <a:avLst/>
            </a:prstGeom>
          </p:spPr>
        </p:pic>
        <p:grpSp>
          <p:nvGrpSpPr>
            <p:cNvPr id="3" name="Group 2"/>
            <p:cNvGrpSpPr/>
            <p:nvPr/>
          </p:nvGrpSpPr>
          <p:grpSpPr>
            <a:xfrm>
              <a:off x="321954" y="764704"/>
              <a:ext cx="8432103" cy="3623060"/>
              <a:chOff x="321954" y="764704"/>
              <a:chExt cx="8432103" cy="3623060"/>
            </a:xfrm>
          </p:grpSpPr>
          <p:pic>
            <p:nvPicPr>
              <p:cNvPr id="4" name="Picture 2" descr="http://i.telegraph.co.uk/multimedia/archive/01703/students_1703473c.jpg"/>
              <p:cNvPicPr>
                <a:picLocks noChangeAspect="1" noChangeArrowheads="1"/>
              </p:cNvPicPr>
              <p:nvPr/>
            </p:nvPicPr>
            <p:blipFill rotWithShape="1">
              <a:blip r:embed="rId3">
                <a:extLst>
                  <a:ext uri="{28A0092B-C50C-407E-A947-70E740481C1C}">
                    <a14:useLocalDpi xmlns:a14="http://schemas.microsoft.com/office/drawing/2010/main" val="0"/>
                  </a:ext>
                </a:extLst>
              </a:blip>
              <a:srcRect l="35522" t="-714" r="1898" b="714"/>
              <a:stretch/>
            </p:blipFill>
            <p:spPr bwMode="auto">
              <a:xfrm>
                <a:off x="3326481" y="1638325"/>
                <a:ext cx="2685679" cy="2686956"/>
              </a:xfrm>
              <a:prstGeom prst="rect">
                <a:avLst/>
              </a:prstGeom>
              <a:ln>
                <a:noFill/>
              </a:ln>
              <a:effectLst>
                <a:softEdge rad="127000"/>
              </a:effectLst>
              <a:extLst>
                <a:ext uri="{909E8E84-426E-40DD-AFC4-6F175D3DCCD1}">
                  <a14:hiddenFill xmlns:a14="http://schemas.microsoft.com/office/drawing/2010/main">
                    <a:solidFill>
                      <a:srgbClr val="FFFFFF"/>
                    </a:solidFill>
                  </a14:hiddenFill>
                </a:ext>
              </a:extLst>
            </p:spPr>
          </p:pic>
          <p:pic>
            <p:nvPicPr>
              <p:cNvPr id="5" name="Picture 4" descr="http://gossipgenie.com/wp-content/uploads/2012/08/Old-People.jpg"/>
              <p:cNvPicPr>
                <a:picLocks noChangeAspect="1" noChangeArrowheads="1"/>
              </p:cNvPicPr>
              <p:nvPr/>
            </p:nvPicPr>
            <p:blipFill rotWithShape="1">
              <a:blip r:embed="rId4">
                <a:extLst>
                  <a:ext uri="{28A0092B-C50C-407E-A947-70E740481C1C}">
                    <a14:useLocalDpi xmlns:a14="http://schemas.microsoft.com/office/drawing/2010/main" val="0"/>
                  </a:ext>
                </a:extLst>
              </a:blip>
              <a:srcRect t="4216" r="45676" b="33749"/>
              <a:stretch/>
            </p:blipFill>
            <p:spPr bwMode="auto">
              <a:xfrm>
                <a:off x="6012160" y="1700808"/>
                <a:ext cx="2741897" cy="268695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6" name="Picture 6" descr="http://www.wembleychristiancentre.org.uk/media/photo_of_toddlers_playing.jpg"/>
              <p:cNvPicPr>
                <a:picLocks noChangeAspect="1" noChangeArrowheads="1"/>
              </p:cNvPicPr>
              <p:nvPr/>
            </p:nvPicPr>
            <p:blipFill rotWithShape="1">
              <a:blip r:embed="rId5">
                <a:extLst>
                  <a:ext uri="{28A0092B-C50C-407E-A947-70E740481C1C}">
                    <a14:useLocalDpi xmlns:a14="http://schemas.microsoft.com/office/drawing/2010/main" val="0"/>
                  </a:ext>
                </a:extLst>
              </a:blip>
              <a:srcRect l="11996" r="10353"/>
              <a:stretch/>
            </p:blipFill>
            <p:spPr bwMode="auto">
              <a:xfrm>
                <a:off x="321954" y="1700808"/>
                <a:ext cx="2972551" cy="26012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8052" y="764704"/>
                <a:ext cx="8244408" cy="646331"/>
              </a:xfrm>
              <a:prstGeom prst="rect">
                <a:avLst/>
              </a:prstGeom>
              <a:noFill/>
            </p:spPr>
            <p:txBody>
              <a:bodyPr wrap="square" rtlCol="0">
                <a:spAutoFit/>
              </a:bodyPr>
              <a:lstStyle/>
              <a:p>
                <a:pPr algn="ctr"/>
                <a:r>
                  <a:rPr lang="en-GB" sz="3600" b="1" dirty="0">
                    <a:solidFill>
                      <a:schemeClr val="bg1"/>
                    </a:solidFill>
                    <a:latin typeface="+mj-lt"/>
                  </a:rPr>
                  <a:t>MENINGITIS CAN AFFECT ANYONE</a:t>
                </a:r>
              </a:p>
            </p:txBody>
          </p:sp>
        </p:grpSp>
      </p:grpSp>
      <p:sp>
        <p:nvSpPr>
          <p:cNvPr id="9" name="TextBox 8"/>
          <p:cNvSpPr txBox="1"/>
          <p:nvPr/>
        </p:nvSpPr>
        <p:spPr>
          <a:xfrm>
            <a:off x="1572976" y="4704169"/>
            <a:ext cx="6192688" cy="1200329"/>
          </a:xfrm>
          <a:prstGeom prst="rect">
            <a:avLst/>
          </a:prstGeom>
          <a:noFill/>
        </p:spPr>
        <p:txBody>
          <a:bodyPr wrap="square" rtlCol="0">
            <a:spAutoFit/>
          </a:bodyPr>
          <a:lstStyle/>
          <a:p>
            <a:pPr algn="ctr"/>
            <a:r>
              <a:rPr lang="en-GB" sz="3600" b="1" dirty="0">
                <a:solidFill>
                  <a:schemeClr val="bg1"/>
                </a:solidFill>
                <a:latin typeface="+mj-lt"/>
              </a:rPr>
              <a:t>It can strike quickly and kill within hours</a:t>
            </a:r>
          </a:p>
        </p:txBody>
      </p:sp>
    </p:spTree>
    <p:extLst>
      <p:ext uri="{BB962C8B-B14F-4D97-AF65-F5344CB8AC3E}">
        <p14:creationId xmlns:p14="http://schemas.microsoft.com/office/powerpoint/2010/main" val="2217051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7772400" cy="829425"/>
          </a:xfrm>
        </p:spPr>
        <p:txBody>
          <a:bodyPr/>
          <a:lstStyle/>
          <a:p>
            <a:r>
              <a:rPr lang="en-GB" dirty="0"/>
              <a:t>What is meningitis?</a:t>
            </a:r>
          </a:p>
        </p:txBody>
      </p:sp>
      <p:sp>
        <p:nvSpPr>
          <p:cNvPr id="3" name="Content Placeholder 2"/>
          <p:cNvSpPr txBox="1">
            <a:spLocks/>
          </p:cNvSpPr>
          <p:nvPr/>
        </p:nvSpPr>
        <p:spPr>
          <a:xfrm>
            <a:off x="344028" y="1309751"/>
            <a:ext cx="7772400" cy="3104551"/>
          </a:xfrm>
          <a:prstGeom prst="rect">
            <a:avLst/>
          </a:prstGeom>
        </p:spPr>
        <p:txBody>
          <a:bodyPr/>
          <a:lstStyle>
            <a:lvl1pPr marL="342900" indent="-342900" algn="l" rtl="0" eaLnBrk="1" fontAlgn="base" hangingPunct="1">
              <a:spcBef>
                <a:spcPct val="20000"/>
              </a:spcBef>
              <a:spcAft>
                <a:spcPct val="0"/>
              </a:spcAft>
              <a:buChar char="•"/>
              <a:defRPr sz="2800">
                <a:solidFill>
                  <a:srgbClr val="808080"/>
                </a:solidFill>
                <a:latin typeface="+mn-lt"/>
                <a:ea typeface="+mn-ea"/>
                <a:cs typeface="+mn-cs"/>
              </a:defRPr>
            </a:lvl1pPr>
            <a:lvl2pPr marL="742950" indent="-285750" algn="l" rtl="0" eaLnBrk="1" fontAlgn="base" hangingPunct="1">
              <a:spcBef>
                <a:spcPct val="20000"/>
              </a:spcBef>
              <a:spcAft>
                <a:spcPct val="0"/>
              </a:spcAft>
              <a:buChar char="–"/>
              <a:defRPr sz="2800">
                <a:solidFill>
                  <a:srgbClr val="808080"/>
                </a:solidFill>
                <a:latin typeface="+mn-lt"/>
                <a:ea typeface="+mn-ea"/>
              </a:defRPr>
            </a:lvl2pPr>
            <a:lvl3pPr marL="1143000" indent="-228600" algn="l" rtl="0" eaLnBrk="1" fontAlgn="base" hangingPunct="1">
              <a:spcBef>
                <a:spcPct val="20000"/>
              </a:spcBef>
              <a:spcAft>
                <a:spcPct val="0"/>
              </a:spcAft>
              <a:buChar char="•"/>
              <a:defRPr sz="2400">
                <a:solidFill>
                  <a:srgbClr val="808080"/>
                </a:solidFill>
                <a:latin typeface="+mn-lt"/>
                <a:ea typeface="+mn-ea"/>
              </a:defRPr>
            </a:lvl3pPr>
            <a:lvl4pPr marL="1600200" indent="-228600" algn="l" rtl="0" eaLnBrk="1" fontAlgn="base" hangingPunct="1">
              <a:spcBef>
                <a:spcPct val="20000"/>
              </a:spcBef>
              <a:spcAft>
                <a:spcPct val="0"/>
              </a:spcAft>
              <a:buChar char="–"/>
              <a:defRPr sz="2000">
                <a:solidFill>
                  <a:srgbClr val="808080"/>
                </a:solidFill>
                <a:latin typeface="+mn-lt"/>
                <a:ea typeface="+mn-ea"/>
              </a:defRPr>
            </a:lvl4pPr>
            <a:lvl5pPr marL="2057400" indent="-228600" algn="l" rtl="0" eaLnBrk="1" fontAlgn="base" hangingPunct="1">
              <a:spcBef>
                <a:spcPct val="20000"/>
              </a:spcBef>
              <a:spcAft>
                <a:spcPct val="0"/>
              </a:spcAft>
              <a:buChar char="»"/>
              <a:defRPr sz="2000">
                <a:solidFill>
                  <a:srgbClr val="808080"/>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spcBef>
                <a:spcPts val="0"/>
              </a:spcBef>
              <a:buNone/>
            </a:pPr>
            <a:r>
              <a:rPr lang="en-GB" altLang="en-US" sz="2000" kern="0" dirty="0">
                <a:solidFill>
                  <a:schemeClr val="bg1">
                    <a:lumMod val="50000"/>
                  </a:schemeClr>
                </a:solidFill>
                <a:latin typeface="Arial" charset="0"/>
              </a:rPr>
              <a:t>Inflammation of the protective </a:t>
            </a:r>
          </a:p>
          <a:p>
            <a:pPr marL="0" indent="0">
              <a:spcBef>
                <a:spcPts val="0"/>
              </a:spcBef>
              <a:buNone/>
            </a:pPr>
            <a:r>
              <a:rPr lang="en-GB" altLang="en-US" sz="2000" kern="0" dirty="0">
                <a:solidFill>
                  <a:schemeClr val="bg1">
                    <a:lumMod val="50000"/>
                  </a:schemeClr>
                </a:solidFill>
                <a:latin typeface="Arial" charset="0"/>
              </a:rPr>
              <a:t>layers (meninges) that surround </a:t>
            </a:r>
          </a:p>
          <a:p>
            <a:pPr marL="0" indent="0">
              <a:spcBef>
                <a:spcPts val="0"/>
              </a:spcBef>
              <a:buNone/>
            </a:pPr>
            <a:r>
              <a:rPr lang="en-GB" altLang="en-US" sz="2000" kern="0" dirty="0">
                <a:solidFill>
                  <a:schemeClr val="bg1">
                    <a:lumMod val="50000"/>
                  </a:schemeClr>
                </a:solidFill>
                <a:latin typeface="Arial" charset="0"/>
              </a:rPr>
              <a:t>the brain and part of the spinal    </a:t>
            </a:r>
          </a:p>
          <a:p>
            <a:pPr marL="0" indent="0">
              <a:spcBef>
                <a:spcPts val="0"/>
              </a:spcBef>
              <a:buNone/>
            </a:pPr>
            <a:r>
              <a:rPr lang="en-GB" altLang="en-US" sz="2000" kern="0" dirty="0">
                <a:solidFill>
                  <a:schemeClr val="bg1">
                    <a:lumMod val="50000"/>
                  </a:schemeClr>
                </a:solidFill>
                <a:latin typeface="Arial" charset="0"/>
              </a:rPr>
              <a:t>cord</a:t>
            </a:r>
          </a:p>
        </p:txBody>
      </p:sp>
      <p:grpSp>
        <p:nvGrpSpPr>
          <p:cNvPr id="17" name="Group 16"/>
          <p:cNvGrpSpPr/>
          <p:nvPr/>
        </p:nvGrpSpPr>
        <p:grpSpPr>
          <a:xfrm>
            <a:off x="344028" y="1306097"/>
            <a:ext cx="8799972" cy="4908646"/>
            <a:chOff x="327514" y="2370800"/>
            <a:chExt cx="8799972" cy="4908646"/>
          </a:xfrm>
        </p:grpSpPr>
        <p:sp>
          <p:nvSpPr>
            <p:cNvPr id="4" name="Rectangle 3"/>
            <p:cNvSpPr/>
            <p:nvPr/>
          </p:nvSpPr>
          <p:spPr>
            <a:xfrm>
              <a:off x="327514" y="5956007"/>
              <a:ext cx="7772399" cy="1323439"/>
            </a:xfrm>
            <a:prstGeom prst="rect">
              <a:avLst/>
            </a:prstGeom>
          </p:spPr>
          <p:txBody>
            <a:bodyPr wrap="square">
              <a:spAutoFit/>
            </a:bodyPr>
            <a:lstStyle/>
            <a:p>
              <a:pPr marL="0" indent="0">
                <a:buNone/>
              </a:pPr>
              <a:r>
                <a:rPr lang="en-GB" altLang="en-US" sz="2000" dirty="0">
                  <a:solidFill>
                    <a:schemeClr val="bg1">
                      <a:lumMod val="50000"/>
                    </a:schemeClr>
                  </a:solidFill>
                  <a:latin typeface="+mj-lt"/>
                </a:rPr>
                <a:t>Some bacteria that cause meningitis can also cause septicaemia (blood poisoning). Septicaemia is a cause of sepsis - a life-threatening condition that arises when the body’s response to an infection injures its own tissues and organs.</a:t>
              </a:r>
            </a:p>
          </p:txBody>
        </p:sp>
        <p:grpSp>
          <p:nvGrpSpPr>
            <p:cNvPr id="15" name="Group 14"/>
            <p:cNvGrpSpPr/>
            <p:nvPr/>
          </p:nvGrpSpPr>
          <p:grpSpPr>
            <a:xfrm>
              <a:off x="4193214" y="2370800"/>
              <a:ext cx="4934272" cy="2613758"/>
              <a:chOff x="4193214" y="2370800"/>
              <a:chExt cx="4934272" cy="2613758"/>
            </a:xfrm>
          </p:grpSpPr>
          <p:grpSp>
            <p:nvGrpSpPr>
              <p:cNvPr id="5" name="Group 4"/>
              <p:cNvGrpSpPr/>
              <p:nvPr/>
            </p:nvGrpSpPr>
            <p:grpSpPr>
              <a:xfrm>
                <a:off x="4193214" y="2370800"/>
                <a:ext cx="4697881" cy="2613758"/>
                <a:chOff x="3501249" y="2202026"/>
                <a:chExt cx="5560850" cy="2952328"/>
              </a:xfrm>
            </p:grpSpPr>
            <p:pic>
              <p:nvPicPr>
                <p:cNvPr id="6" name="Picture 4" descr="http://www.interactive-biology.com/wp-content/uploads/2012/06/BrainMedialSurf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501249" y="2202026"/>
                  <a:ext cx="3494491" cy="295232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6505710" y="2445098"/>
                  <a:ext cx="2556389" cy="1424296"/>
                  <a:chOff x="3361818" y="2245787"/>
                  <a:chExt cx="2556389" cy="1424296"/>
                </a:xfrm>
              </p:grpSpPr>
              <p:cxnSp>
                <p:nvCxnSpPr>
                  <p:cNvPr id="8" name="Straight Connector 7"/>
                  <p:cNvCxnSpPr/>
                  <p:nvPr/>
                </p:nvCxnSpPr>
                <p:spPr bwMode="auto">
                  <a:xfrm>
                    <a:off x="3651844" y="3096471"/>
                    <a:ext cx="685246" cy="0"/>
                  </a:xfrm>
                  <a:prstGeom prst="line">
                    <a:avLst/>
                  </a:prstGeom>
                  <a:solidFill>
                    <a:schemeClr val="accent1"/>
                  </a:solidFill>
                  <a:ln w="28575" cap="flat" cmpd="sng" algn="ctr">
                    <a:solidFill>
                      <a:srgbClr val="0098B8"/>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 name="TextBox 8"/>
                  <p:cNvSpPr txBox="1"/>
                  <p:nvPr/>
                </p:nvSpPr>
                <p:spPr>
                  <a:xfrm>
                    <a:off x="4194302" y="2905267"/>
                    <a:ext cx="1723905" cy="382408"/>
                  </a:xfrm>
                  <a:prstGeom prst="rect">
                    <a:avLst/>
                  </a:prstGeom>
                  <a:noFill/>
                </p:spPr>
                <p:txBody>
                  <a:bodyPr wrap="square" rtlCol="0">
                    <a:spAutoFit/>
                  </a:bodyPr>
                  <a:lstStyle/>
                  <a:p>
                    <a:pPr algn="ctr"/>
                    <a:r>
                      <a:rPr lang="en-GB" sz="1600" dirty="0">
                        <a:solidFill>
                          <a:schemeClr val="bg1">
                            <a:lumMod val="50000"/>
                          </a:schemeClr>
                        </a:solidFill>
                        <a:latin typeface="+mj-lt"/>
                      </a:rPr>
                      <a:t>Meninges</a:t>
                    </a:r>
                  </a:p>
                </p:txBody>
              </p:sp>
              <p:cxnSp>
                <p:nvCxnSpPr>
                  <p:cNvPr id="10" name="Straight Connector 9"/>
                  <p:cNvCxnSpPr/>
                  <p:nvPr/>
                </p:nvCxnSpPr>
                <p:spPr bwMode="auto">
                  <a:xfrm>
                    <a:off x="3488362" y="3478879"/>
                    <a:ext cx="1012210" cy="0"/>
                  </a:xfrm>
                  <a:prstGeom prst="line">
                    <a:avLst/>
                  </a:prstGeom>
                  <a:solidFill>
                    <a:schemeClr val="accent1"/>
                  </a:solidFill>
                  <a:ln w="28575" cap="flat" cmpd="sng" algn="ctr">
                    <a:solidFill>
                      <a:srgbClr val="0098B8"/>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TextBox 10"/>
                  <p:cNvSpPr txBox="1"/>
                  <p:nvPr/>
                </p:nvSpPr>
                <p:spPr>
                  <a:xfrm>
                    <a:off x="4194302" y="3287675"/>
                    <a:ext cx="1723905" cy="382408"/>
                  </a:xfrm>
                  <a:prstGeom prst="rect">
                    <a:avLst/>
                  </a:prstGeom>
                  <a:noFill/>
                </p:spPr>
                <p:txBody>
                  <a:bodyPr wrap="square" rtlCol="0">
                    <a:spAutoFit/>
                  </a:bodyPr>
                  <a:lstStyle/>
                  <a:p>
                    <a:pPr algn="ctr"/>
                    <a:r>
                      <a:rPr lang="en-GB" sz="1600" dirty="0">
                        <a:solidFill>
                          <a:schemeClr val="bg1">
                            <a:lumMod val="50000"/>
                          </a:schemeClr>
                        </a:solidFill>
                        <a:latin typeface="+mj-lt"/>
                      </a:rPr>
                      <a:t>Brain</a:t>
                    </a:r>
                  </a:p>
                </p:txBody>
              </p:sp>
              <p:cxnSp>
                <p:nvCxnSpPr>
                  <p:cNvPr id="12" name="Straight Connector 11"/>
                  <p:cNvCxnSpPr/>
                  <p:nvPr/>
                </p:nvCxnSpPr>
                <p:spPr bwMode="auto">
                  <a:xfrm>
                    <a:off x="3361818" y="2446853"/>
                    <a:ext cx="952413" cy="0"/>
                  </a:xfrm>
                  <a:prstGeom prst="line">
                    <a:avLst/>
                  </a:prstGeom>
                  <a:solidFill>
                    <a:schemeClr val="accent1"/>
                  </a:solidFill>
                  <a:ln w="28575" cap="flat" cmpd="sng" algn="ctr">
                    <a:solidFill>
                      <a:srgbClr val="0098B8"/>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 name="TextBox 12"/>
                  <p:cNvSpPr txBox="1"/>
                  <p:nvPr/>
                </p:nvSpPr>
                <p:spPr>
                  <a:xfrm>
                    <a:off x="3994467" y="2245787"/>
                    <a:ext cx="1723905" cy="382408"/>
                  </a:xfrm>
                  <a:prstGeom prst="rect">
                    <a:avLst/>
                  </a:prstGeom>
                  <a:noFill/>
                </p:spPr>
                <p:txBody>
                  <a:bodyPr wrap="square" rtlCol="0">
                    <a:spAutoFit/>
                  </a:bodyPr>
                  <a:lstStyle/>
                  <a:p>
                    <a:pPr algn="ctr"/>
                    <a:r>
                      <a:rPr lang="en-GB" sz="1600" dirty="0">
                        <a:solidFill>
                          <a:schemeClr val="bg1">
                            <a:lumMod val="50000"/>
                          </a:schemeClr>
                        </a:solidFill>
                        <a:latin typeface="+mj-lt"/>
                      </a:rPr>
                      <a:t>Skull</a:t>
                    </a:r>
                  </a:p>
                </p:txBody>
              </p:sp>
            </p:grpSp>
          </p:grpSp>
          <p:sp>
            <p:nvSpPr>
              <p:cNvPr id="14" name="TextBox 13"/>
              <p:cNvSpPr txBox="1"/>
              <p:nvPr/>
            </p:nvSpPr>
            <p:spPr>
              <a:xfrm>
                <a:off x="7627810" y="4321535"/>
                <a:ext cx="1499676" cy="584775"/>
              </a:xfrm>
              <a:prstGeom prst="rect">
                <a:avLst/>
              </a:prstGeom>
              <a:noFill/>
            </p:spPr>
            <p:txBody>
              <a:bodyPr wrap="square" rtlCol="0">
                <a:spAutoFit/>
              </a:bodyPr>
              <a:lstStyle/>
              <a:p>
                <a:r>
                  <a:rPr lang="en-GB" sz="1600" dirty="0">
                    <a:solidFill>
                      <a:schemeClr val="bg1">
                        <a:lumMod val="50000"/>
                      </a:schemeClr>
                    </a:solidFill>
                    <a:latin typeface="Arial" panose="020B0604020202020204" pitchFamily="34" charset="0"/>
                    <a:cs typeface="Arial" panose="020B0604020202020204" pitchFamily="34" charset="0"/>
                  </a:rPr>
                  <a:t>Top of the spinal cord </a:t>
                </a:r>
              </a:p>
            </p:txBody>
          </p:sp>
          <p:cxnSp>
            <p:nvCxnSpPr>
              <p:cNvPr id="16" name="Straight Connector 15"/>
              <p:cNvCxnSpPr/>
              <p:nvPr/>
            </p:nvCxnSpPr>
            <p:spPr bwMode="auto">
              <a:xfrm>
                <a:off x="6333425" y="4613922"/>
                <a:ext cx="1273885" cy="0"/>
              </a:xfrm>
              <a:prstGeom prst="line">
                <a:avLst/>
              </a:prstGeom>
              <a:solidFill>
                <a:schemeClr val="accent1"/>
              </a:solidFill>
              <a:ln w="28575" cap="flat" cmpd="sng" algn="ctr">
                <a:solidFill>
                  <a:srgbClr val="0098B8"/>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sp>
        <p:nvSpPr>
          <p:cNvPr id="18" name="Title 1">
            <a:extLst>
              <a:ext uri="{FF2B5EF4-FFF2-40B4-BE49-F238E27FC236}">
                <a16:creationId xmlns:a16="http://schemas.microsoft.com/office/drawing/2014/main" id="{DB6A5C4B-C2ED-4525-AA44-CB05B10647F0}"/>
              </a:ext>
            </a:extLst>
          </p:cNvPr>
          <p:cNvSpPr txBox="1">
            <a:spLocks/>
          </p:cNvSpPr>
          <p:nvPr/>
        </p:nvSpPr>
        <p:spPr bwMode="auto">
          <a:xfrm>
            <a:off x="339552" y="4070749"/>
            <a:ext cx="7772400" cy="82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0098B8"/>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ＭＳ Ｐゴシック" charset="0"/>
              </a:defRPr>
            </a:lvl2pPr>
            <a:lvl3pPr algn="l" rtl="0" eaLnBrk="1" fontAlgn="base" hangingPunct="1">
              <a:spcBef>
                <a:spcPct val="0"/>
              </a:spcBef>
              <a:spcAft>
                <a:spcPct val="0"/>
              </a:spcAft>
              <a:defRPr sz="3200" b="1">
                <a:solidFill>
                  <a:schemeClr val="tx2"/>
                </a:solidFill>
                <a:latin typeface="Arial" charset="0"/>
                <a:ea typeface="ＭＳ Ｐゴシック" charset="0"/>
              </a:defRPr>
            </a:lvl3pPr>
            <a:lvl4pPr algn="l" rtl="0" eaLnBrk="1" fontAlgn="base" hangingPunct="1">
              <a:spcBef>
                <a:spcPct val="0"/>
              </a:spcBef>
              <a:spcAft>
                <a:spcPct val="0"/>
              </a:spcAft>
              <a:defRPr sz="3200" b="1">
                <a:solidFill>
                  <a:schemeClr val="tx2"/>
                </a:solidFill>
                <a:latin typeface="Arial" charset="0"/>
                <a:ea typeface="ＭＳ Ｐゴシック" charset="0"/>
              </a:defRPr>
            </a:lvl4pPr>
            <a:lvl5pPr algn="l" rtl="0" eaLnBrk="1" fontAlgn="base" hangingPunct="1">
              <a:spcBef>
                <a:spcPct val="0"/>
              </a:spcBef>
              <a:spcAft>
                <a:spcPct val="0"/>
              </a:spcAft>
              <a:defRPr sz="3200" b="1">
                <a:solidFill>
                  <a:schemeClr val="tx2"/>
                </a:solidFill>
                <a:latin typeface="Arial" charset="0"/>
                <a:ea typeface="ＭＳ Ｐゴシック" charset="0"/>
              </a:defRPr>
            </a:lvl5pPr>
            <a:lvl6pPr marL="457200" algn="l" rtl="0" eaLnBrk="1" fontAlgn="base" hangingPunct="1">
              <a:spcBef>
                <a:spcPct val="0"/>
              </a:spcBef>
              <a:spcAft>
                <a:spcPct val="0"/>
              </a:spcAft>
              <a:defRPr sz="3200" b="1">
                <a:solidFill>
                  <a:schemeClr val="tx2"/>
                </a:solidFill>
                <a:latin typeface="Arial" charset="0"/>
                <a:ea typeface="ＭＳ Ｐゴシック" charset="0"/>
              </a:defRPr>
            </a:lvl6pPr>
            <a:lvl7pPr marL="914400" algn="l" rtl="0" eaLnBrk="1" fontAlgn="base" hangingPunct="1">
              <a:spcBef>
                <a:spcPct val="0"/>
              </a:spcBef>
              <a:spcAft>
                <a:spcPct val="0"/>
              </a:spcAft>
              <a:defRPr sz="3200" b="1">
                <a:solidFill>
                  <a:schemeClr val="tx2"/>
                </a:solidFill>
                <a:latin typeface="Arial" charset="0"/>
                <a:ea typeface="ＭＳ Ｐゴシック" charset="0"/>
              </a:defRPr>
            </a:lvl7pPr>
            <a:lvl8pPr marL="1371600" algn="l" rtl="0" eaLnBrk="1" fontAlgn="base" hangingPunct="1">
              <a:spcBef>
                <a:spcPct val="0"/>
              </a:spcBef>
              <a:spcAft>
                <a:spcPct val="0"/>
              </a:spcAft>
              <a:defRPr sz="3200" b="1">
                <a:solidFill>
                  <a:schemeClr val="tx2"/>
                </a:solidFill>
                <a:latin typeface="Arial" charset="0"/>
                <a:ea typeface="ＭＳ Ｐゴシック" charset="0"/>
              </a:defRPr>
            </a:lvl8pPr>
            <a:lvl9pPr marL="1828800" algn="l" rtl="0" eaLnBrk="1" fontAlgn="base" hangingPunct="1">
              <a:spcBef>
                <a:spcPct val="0"/>
              </a:spcBef>
              <a:spcAft>
                <a:spcPct val="0"/>
              </a:spcAft>
              <a:defRPr sz="3200" b="1">
                <a:solidFill>
                  <a:schemeClr val="tx2"/>
                </a:solidFill>
                <a:latin typeface="Arial" charset="0"/>
                <a:ea typeface="ＭＳ Ｐゴシック" charset="0"/>
              </a:defRPr>
            </a:lvl9pPr>
          </a:lstStyle>
          <a:p>
            <a:r>
              <a:rPr lang="en-GB" kern="0" dirty="0"/>
              <a:t>What is septicaemia?</a:t>
            </a:r>
          </a:p>
        </p:txBody>
      </p:sp>
    </p:spTree>
    <p:extLst>
      <p:ext uri="{BB962C8B-B14F-4D97-AF65-F5344CB8AC3E}">
        <p14:creationId xmlns:p14="http://schemas.microsoft.com/office/powerpoint/2010/main" val="2859210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381" y="476672"/>
            <a:ext cx="7772400" cy="1143000"/>
          </a:xfrm>
        </p:spPr>
        <p:txBody>
          <a:bodyPr/>
          <a:lstStyle/>
          <a:p>
            <a:r>
              <a:rPr lang="en-GB" altLang="en-US" dirty="0"/>
              <a:t>What causes meningitis?</a:t>
            </a:r>
            <a:endParaRPr lang="en-US" dirty="0"/>
          </a:p>
        </p:txBody>
      </p:sp>
      <p:grpSp>
        <p:nvGrpSpPr>
          <p:cNvPr id="4" name="Group 3"/>
          <p:cNvGrpSpPr/>
          <p:nvPr/>
        </p:nvGrpSpPr>
        <p:grpSpPr>
          <a:xfrm>
            <a:off x="795876" y="1484784"/>
            <a:ext cx="6759941" cy="5417955"/>
            <a:chOff x="1069772" y="1338307"/>
            <a:chExt cx="6759941" cy="5417955"/>
          </a:xfrm>
        </p:grpSpPr>
        <p:sp>
          <p:nvSpPr>
            <p:cNvPr id="6" name="Text Box 4"/>
            <p:cNvSpPr txBox="1">
              <a:spLocks noChangeArrowheads="1"/>
            </p:cNvSpPr>
            <p:nvPr/>
          </p:nvSpPr>
          <p:spPr bwMode="auto">
            <a:xfrm>
              <a:off x="1247863" y="3586163"/>
              <a:ext cx="30480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GB" altLang="en-US" sz="2000" b="1" dirty="0">
                  <a:solidFill>
                    <a:schemeClr val="bg1">
                      <a:lumMod val="50000"/>
                    </a:schemeClr>
                  </a:solidFill>
                  <a:latin typeface="Arial" charset="0"/>
                </a:rPr>
                <a:t>Meningococcal </a:t>
              </a:r>
              <a:r>
                <a:rPr lang="en-GB" altLang="en-US" sz="2000" dirty="0">
                  <a:solidFill>
                    <a:schemeClr val="bg1">
                      <a:lumMod val="50000"/>
                    </a:schemeClr>
                  </a:solidFill>
                  <a:latin typeface="Arial" charset="0"/>
                </a:rPr>
                <a:t>(most common cause)</a:t>
              </a:r>
            </a:p>
            <a:p>
              <a:pPr eaLnBrk="1" hangingPunct="1"/>
              <a:endParaRPr lang="en-GB" altLang="en-US" sz="800" dirty="0">
                <a:solidFill>
                  <a:schemeClr val="bg1">
                    <a:lumMod val="50000"/>
                  </a:schemeClr>
                </a:solidFill>
                <a:latin typeface="Arial" charset="0"/>
              </a:endParaRPr>
            </a:p>
            <a:p>
              <a:pPr eaLnBrk="1" hangingPunct="1"/>
              <a:r>
                <a:rPr lang="en-GB" altLang="en-US" sz="2000" dirty="0">
                  <a:solidFill>
                    <a:schemeClr val="bg1">
                      <a:lumMod val="50000"/>
                    </a:schemeClr>
                  </a:solidFill>
                  <a:latin typeface="Arial" charset="0"/>
                </a:rPr>
                <a:t>Pneumococcal</a:t>
              </a:r>
            </a:p>
            <a:p>
              <a:pPr eaLnBrk="1" hangingPunct="1"/>
              <a:endParaRPr lang="en-GB" altLang="en-US" sz="800" dirty="0">
                <a:solidFill>
                  <a:schemeClr val="bg1">
                    <a:lumMod val="50000"/>
                  </a:schemeClr>
                </a:solidFill>
                <a:latin typeface="Arial" charset="0"/>
              </a:endParaRPr>
            </a:p>
            <a:p>
              <a:pPr eaLnBrk="1" hangingPunct="1"/>
              <a:r>
                <a:rPr lang="en-GB" altLang="en-US" sz="2000" dirty="0">
                  <a:solidFill>
                    <a:schemeClr val="bg1">
                      <a:lumMod val="50000"/>
                    </a:schemeClr>
                  </a:solidFill>
                  <a:latin typeface="Arial" charset="0"/>
                </a:rPr>
                <a:t>TB</a:t>
              </a:r>
            </a:p>
            <a:p>
              <a:pPr eaLnBrk="1" hangingPunct="1"/>
              <a:endParaRPr lang="en-GB" altLang="en-US" sz="800" dirty="0">
                <a:solidFill>
                  <a:schemeClr val="bg1">
                    <a:lumMod val="50000"/>
                  </a:schemeClr>
                </a:solidFill>
                <a:latin typeface="Arial" charset="0"/>
              </a:endParaRPr>
            </a:p>
            <a:p>
              <a:pPr eaLnBrk="1" hangingPunct="1"/>
              <a:r>
                <a:rPr lang="en-GB" altLang="en-US" sz="2000" dirty="0">
                  <a:solidFill>
                    <a:schemeClr val="bg1">
                      <a:lumMod val="50000"/>
                    </a:schemeClr>
                  </a:solidFill>
                  <a:latin typeface="Arial" charset="0"/>
                </a:rPr>
                <a:t>Group B streptococcal</a:t>
              </a:r>
            </a:p>
            <a:p>
              <a:pPr eaLnBrk="1" hangingPunct="1"/>
              <a:endParaRPr lang="en-GB" altLang="en-US" sz="800" dirty="0">
                <a:solidFill>
                  <a:schemeClr val="bg1">
                    <a:lumMod val="50000"/>
                  </a:schemeClr>
                </a:solidFill>
                <a:latin typeface="Arial" charset="0"/>
              </a:endParaRPr>
            </a:p>
            <a:p>
              <a:pPr eaLnBrk="1" hangingPunct="1"/>
              <a:r>
                <a:rPr lang="en-GB" altLang="en-US" sz="2000" dirty="0">
                  <a:solidFill>
                    <a:schemeClr val="bg1">
                      <a:lumMod val="50000"/>
                    </a:schemeClr>
                  </a:solidFill>
                  <a:latin typeface="Arial" charset="0"/>
                </a:rPr>
                <a:t>E. coli</a:t>
              </a:r>
            </a:p>
            <a:p>
              <a:pPr eaLnBrk="1" hangingPunct="1"/>
              <a:endParaRPr lang="en-GB" altLang="en-US" sz="800" dirty="0">
                <a:solidFill>
                  <a:schemeClr val="bg1">
                    <a:lumMod val="50000"/>
                  </a:schemeClr>
                </a:solidFill>
                <a:latin typeface="Arial" charset="0"/>
              </a:endParaRPr>
            </a:p>
            <a:p>
              <a:pPr eaLnBrk="1" hangingPunct="1"/>
              <a:r>
                <a:rPr lang="en-GB" altLang="en-US" sz="2000" dirty="0">
                  <a:solidFill>
                    <a:schemeClr val="bg1">
                      <a:lumMod val="50000"/>
                    </a:schemeClr>
                  </a:solidFill>
                  <a:latin typeface="Arial" charset="0"/>
                </a:rPr>
                <a:t>Hib</a:t>
              </a:r>
            </a:p>
            <a:p>
              <a:pPr eaLnBrk="1" hangingPunct="1"/>
              <a:r>
                <a:rPr lang="en-GB" altLang="en-US" sz="2000" dirty="0">
                  <a:solidFill>
                    <a:srgbClr val="66FFCC"/>
                  </a:solidFill>
                  <a:latin typeface="Times New Roman" pitchFamily="18" charset="0"/>
                </a:rPr>
                <a:t> </a:t>
              </a:r>
            </a:p>
          </p:txBody>
        </p:sp>
        <p:sp>
          <p:nvSpPr>
            <p:cNvPr id="7" name="Line 3"/>
            <p:cNvSpPr>
              <a:spLocks noChangeShapeType="1"/>
            </p:cNvSpPr>
            <p:nvPr/>
          </p:nvSpPr>
          <p:spPr bwMode="auto">
            <a:xfrm>
              <a:off x="5903913" y="33766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 name="Text Box 6"/>
            <p:cNvSpPr txBox="1">
              <a:spLocks noChangeArrowheads="1"/>
            </p:cNvSpPr>
            <p:nvPr/>
          </p:nvSpPr>
          <p:spPr bwMode="auto">
            <a:xfrm>
              <a:off x="1685273" y="1338307"/>
              <a:ext cx="6072400" cy="954107"/>
            </a:xfrm>
            <a:prstGeom prst="rect">
              <a:avLst/>
            </a:prstGeom>
            <a:noFill/>
            <a:ln w="28575">
              <a:solidFill>
                <a:srgbClr val="F66A1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spcBef>
                  <a:spcPct val="50000"/>
                </a:spcBef>
              </a:pPr>
              <a:r>
                <a:rPr lang="en-GB" altLang="en-US" sz="3200" dirty="0">
                  <a:solidFill>
                    <a:srgbClr val="000099"/>
                  </a:solidFill>
                  <a:latin typeface="Times New Roman" pitchFamily="18" charset="0"/>
                </a:rPr>
                <a:t>  </a:t>
              </a:r>
              <a:r>
                <a:rPr lang="en-GB" altLang="en-US" sz="3200" dirty="0">
                  <a:latin typeface="Times New Roman" pitchFamily="18" charset="0"/>
                </a:rPr>
                <a:t> </a:t>
              </a:r>
              <a:r>
                <a:rPr lang="en-GB" altLang="en-US" b="1" dirty="0">
                  <a:solidFill>
                    <a:schemeClr val="bg1">
                      <a:lumMod val="50000"/>
                    </a:schemeClr>
                  </a:solidFill>
                  <a:latin typeface="Arial" charset="0"/>
                </a:rPr>
                <a:t>Meningitis is most commonly caused by bacteria or viruses </a:t>
              </a:r>
              <a:endParaRPr lang="en-GB" altLang="en-US" b="1" dirty="0">
                <a:solidFill>
                  <a:srgbClr val="000066"/>
                </a:solidFill>
                <a:latin typeface="Arial" charset="0"/>
              </a:endParaRPr>
            </a:p>
          </p:txBody>
        </p:sp>
        <p:sp>
          <p:nvSpPr>
            <p:cNvPr id="9" name="Rectangle 7"/>
            <p:cNvSpPr>
              <a:spLocks noChangeArrowheads="1"/>
            </p:cNvSpPr>
            <p:nvPr/>
          </p:nvSpPr>
          <p:spPr bwMode="auto">
            <a:xfrm>
              <a:off x="1247863" y="2598041"/>
              <a:ext cx="2776727" cy="649287"/>
            </a:xfrm>
            <a:prstGeom prst="rect">
              <a:avLst/>
            </a:prstGeom>
            <a:noFill/>
            <a:ln w="28575">
              <a:solidFill>
                <a:srgbClr val="F66A1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r>
                <a:rPr lang="en-GB" altLang="en-US" b="1" dirty="0">
                  <a:solidFill>
                    <a:schemeClr val="bg1">
                      <a:lumMod val="50000"/>
                    </a:schemeClr>
                  </a:solidFill>
                  <a:latin typeface="Arial" charset="0"/>
                </a:rPr>
                <a:t>Bacterial</a:t>
              </a:r>
              <a:r>
                <a:rPr lang="en-GB" altLang="en-US" b="1" dirty="0">
                  <a:latin typeface="Times New Roman" pitchFamily="18" charset="0"/>
                </a:rPr>
                <a:t> </a:t>
              </a:r>
            </a:p>
          </p:txBody>
        </p:sp>
        <p:sp>
          <p:nvSpPr>
            <p:cNvPr id="10" name="Rectangle 8"/>
            <p:cNvSpPr>
              <a:spLocks noChangeArrowheads="1"/>
            </p:cNvSpPr>
            <p:nvPr/>
          </p:nvSpPr>
          <p:spPr bwMode="auto">
            <a:xfrm>
              <a:off x="5586105" y="3529828"/>
              <a:ext cx="2243608" cy="1644650"/>
            </a:xfrm>
            <a:prstGeom prst="rect">
              <a:avLst/>
            </a:prstGeom>
            <a:noFill/>
            <a:ln w="28575">
              <a:solidFill>
                <a:srgbClr val="F66A1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endParaRPr lang="en-GB" altLang="en-US" sz="2000" dirty="0">
                <a:solidFill>
                  <a:schemeClr val="bg1">
                    <a:lumMod val="50000"/>
                  </a:schemeClr>
                </a:solidFill>
                <a:latin typeface="Arial" charset="0"/>
              </a:endParaRPr>
            </a:p>
            <a:p>
              <a:pPr eaLnBrk="1" hangingPunct="1"/>
              <a:r>
                <a:rPr lang="en-GB" altLang="en-US" sz="2000" dirty="0">
                  <a:solidFill>
                    <a:schemeClr val="bg1">
                      <a:lumMod val="50000"/>
                    </a:schemeClr>
                  </a:solidFill>
                  <a:latin typeface="Arial" charset="0"/>
                </a:rPr>
                <a:t>Enteroviruses</a:t>
              </a:r>
            </a:p>
            <a:p>
              <a:pPr eaLnBrk="1" hangingPunct="1"/>
              <a:endParaRPr lang="en-GB" altLang="en-US" sz="1000" dirty="0">
                <a:solidFill>
                  <a:schemeClr val="bg1">
                    <a:lumMod val="50000"/>
                  </a:schemeClr>
                </a:solidFill>
                <a:latin typeface="Arial" charset="0"/>
              </a:endParaRPr>
            </a:p>
            <a:p>
              <a:pPr eaLnBrk="1" hangingPunct="1"/>
              <a:endParaRPr lang="en-GB" altLang="en-US" sz="1000" dirty="0">
                <a:solidFill>
                  <a:schemeClr val="bg1">
                    <a:lumMod val="50000"/>
                  </a:schemeClr>
                </a:solidFill>
                <a:latin typeface="Arial" charset="0"/>
              </a:endParaRPr>
            </a:p>
            <a:p>
              <a:pPr eaLnBrk="1" hangingPunct="1"/>
              <a:r>
                <a:rPr lang="en-GB" altLang="en-US" sz="2000" dirty="0">
                  <a:solidFill>
                    <a:schemeClr val="bg1">
                      <a:lumMod val="50000"/>
                    </a:schemeClr>
                  </a:solidFill>
                  <a:latin typeface="Arial" charset="0"/>
                </a:rPr>
                <a:t>Herpes Simplex</a:t>
              </a:r>
            </a:p>
            <a:p>
              <a:pPr eaLnBrk="1" hangingPunct="1"/>
              <a:endParaRPr lang="en-GB" altLang="en-US" sz="2000" dirty="0">
                <a:solidFill>
                  <a:schemeClr val="bg1">
                    <a:lumMod val="50000"/>
                  </a:schemeClr>
                </a:solidFill>
                <a:latin typeface="Arial" charset="0"/>
              </a:endParaRPr>
            </a:p>
            <a:p>
              <a:pPr eaLnBrk="1" hangingPunct="1"/>
              <a:r>
                <a:rPr lang="en-GB" altLang="en-US" sz="2000" dirty="0">
                  <a:solidFill>
                    <a:schemeClr val="bg1">
                      <a:lumMod val="50000"/>
                    </a:schemeClr>
                  </a:solidFill>
                  <a:latin typeface="Arial" charset="0"/>
                </a:rPr>
                <a:t>Mumps (now rare)</a:t>
              </a:r>
            </a:p>
            <a:p>
              <a:pPr eaLnBrk="1" hangingPunct="1"/>
              <a:endParaRPr lang="en-GB" altLang="en-US" sz="2000" dirty="0">
                <a:solidFill>
                  <a:schemeClr val="bg1">
                    <a:lumMod val="50000"/>
                  </a:schemeClr>
                </a:solidFill>
                <a:latin typeface="Arial" charset="0"/>
              </a:endParaRPr>
            </a:p>
          </p:txBody>
        </p:sp>
        <p:sp>
          <p:nvSpPr>
            <p:cNvPr id="11" name="Line 9"/>
            <p:cNvSpPr>
              <a:spLocks noChangeShapeType="1"/>
            </p:cNvSpPr>
            <p:nvPr/>
          </p:nvSpPr>
          <p:spPr bwMode="auto">
            <a:xfrm flipH="1">
              <a:off x="6677940" y="2292414"/>
              <a:ext cx="0" cy="305315"/>
            </a:xfrm>
            <a:prstGeom prst="line">
              <a:avLst/>
            </a:prstGeom>
            <a:noFill/>
            <a:ln w="28575">
              <a:solidFill>
                <a:srgbClr val="F66A1C"/>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 name="Rectangle 10"/>
            <p:cNvSpPr>
              <a:spLocks noChangeArrowheads="1"/>
            </p:cNvSpPr>
            <p:nvPr/>
          </p:nvSpPr>
          <p:spPr bwMode="auto">
            <a:xfrm>
              <a:off x="5688436" y="2600816"/>
              <a:ext cx="2038947" cy="647700"/>
            </a:xfrm>
            <a:prstGeom prst="rect">
              <a:avLst/>
            </a:prstGeom>
            <a:noFill/>
            <a:ln w="28575">
              <a:solidFill>
                <a:srgbClr val="F66A1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r>
                <a:rPr lang="en-GB" altLang="en-US" b="1" dirty="0">
                  <a:solidFill>
                    <a:schemeClr val="bg1">
                      <a:lumMod val="50000"/>
                    </a:schemeClr>
                  </a:solidFill>
                  <a:latin typeface="Arial" charset="0"/>
                </a:rPr>
                <a:t>Viral</a:t>
              </a:r>
            </a:p>
          </p:txBody>
        </p:sp>
        <p:sp>
          <p:nvSpPr>
            <p:cNvPr id="13" name="Line 11"/>
            <p:cNvSpPr>
              <a:spLocks noChangeShapeType="1"/>
            </p:cNvSpPr>
            <p:nvPr/>
          </p:nvSpPr>
          <p:spPr bwMode="auto">
            <a:xfrm flipH="1">
              <a:off x="2633261" y="3247328"/>
              <a:ext cx="0" cy="266857"/>
            </a:xfrm>
            <a:prstGeom prst="line">
              <a:avLst/>
            </a:prstGeom>
            <a:noFill/>
            <a:ln w="28575">
              <a:solidFill>
                <a:srgbClr val="F66A1C"/>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5" name="Line 13"/>
            <p:cNvSpPr>
              <a:spLocks noChangeShapeType="1"/>
            </p:cNvSpPr>
            <p:nvPr/>
          </p:nvSpPr>
          <p:spPr bwMode="auto">
            <a:xfrm flipH="1">
              <a:off x="6691128" y="3247328"/>
              <a:ext cx="0" cy="228600"/>
            </a:xfrm>
            <a:prstGeom prst="line">
              <a:avLst/>
            </a:prstGeom>
            <a:noFill/>
            <a:ln w="28575">
              <a:solidFill>
                <a:srgbClr val="F66A1C"/>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6" name="Line 14"/>
            <p:cNvSpPr>
              <a:spLocks noChangeShapeType="1"/>
            </p:cNvSpPr>
            <p:nvPr/>
          </p:nvSpPr>
          <p:spPr bwMode="auto">
            <a:xfrm>
              <a:off x="2636227" y="2292415"/>
              <a:ext cx="0" cy="267370"/>
            </a:xfrm>
            <a:prstGeom prst="line">
              <a:avLst/>
            </a:prstGeom>
            <a:noFill/>
            <a:ln w="28575">
              <a:solidFill>
                <a:srgbClr val="F66A1C"/>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7" name="Rectangle 15"/>
            <p:cNvSpPr>
              <a:spLocks noChangeArrowheads="1"/>
            </p:cNvSpPr>
            <p:nvPr/>
          </p:nvSpPr>
          <p:spPr bwMode="auto">
            <a:xfrm>
              <a:off x="1069772" y="3529828"/>
              <a:ext cx="3126978" cy="2887261"/>
            </a:xfrm>
            <a:prstGeom prst="rect">
              <a:avLst/>
            </a:prstGeom>
            <a:noFill/>
            <a:ln w="28575">
              <a:solidFill>
                <a:srgbClr val="F66A1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dirty="0"/>
            </a:p>
          </p:txBody>
        </p:sp>
      </p:grpSp>
    </p:spTree>
    <p:extLst>
      <p:ext uri="{BB962C8B-B14F-4D97-AF65-F5344CB8AC3E}">
        <p14:creationId xmlns:p14="http://schemas.microsoft.com/office/powerpoint/2010/main" val="793208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23" y="332656"/>
            <a:ext cx="7772400" cy="1143000"/>
          </a:xfrm>
        </p:spPr>
        <p:txBody>
          <a:bodyPr/>
          <a:lstStyle/>
          <a:p>
            <a:r>
              <a:rPr lang="en-GB" dirty="0"/>
              <a:t>Viral and bacterial meningitis</a:t>
            </a:r>
          </a:p>
        </p:txBody>
      </p:sp>
      <p:grpSp>
        <p:nvGrpSpPr>
          <p:cNvPr id="13" name="Group 12"/>
          <p:cNvGrpSpPr/>
          <p:nvPr/>
        </p:nvGrpSpPr>
        <p:grpSpPr>
          <a:xfrm>
            <a:off x="784021" y="1729519"/>
            <a:ext cx="7723316" cy="4782142"/>
            <a:chOff x="784021" y="1729519"/>
            <a:chExt cx="7723316" cy="4782142"/>
          </a:xfrm>
        </p:grpSpPr>
        <p:grpSp>
          <p:nvGrpSpPr>
            <p:cNvPr id="4" name="Group 3"/>
            <p:cNvGrpSpPr/>
            <p:nvPr/>
          </p:nvGrpSpPr>
          <p:grpSpPr>
            <a:xfrm>
              <a:off x="784021" y="1729519"/>
              <a:ext cx="7723316" cy="4782142"/>
              <a:chOff x="809124" y="1815210"/>
              <a:chExt cx="7723316" cy="4782142"/>
            </a:xfrm>
          </p:grpSpPr>
          <p:sp>
            <p:nvSpPr>
              <p:cNvPr id="5" name="Rounded Rectangle 4"/>
              <p:cNvSpPr/>
              <p:nvPr/>
            </p:nvSpPr>
            <p:spPr bwMode="auto">
              <a:xfrm>
                <a:off x="4860032" y="2896236"/>
                <a:ext cx="3672408" cy="3701116"/>
              </a:xfrm>
              <a:prstGeom prst="roundRect">
                <a:avLst/>
              </a:prstGeom>
              <a:noFill/>
              <a:ln w="28575" cap="flat" cmpd="sng" algn="ctr">
                <a:solidFill>
                  <a:srgbClr val="0098B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Times" charset="0"/>
                  <a:ea typeface="ＭＳ Ｐゴシック" charset="0"/>
                </a:endParaRPr>
              </a:p>
            </p:txBody>
          </p:sp>
          <p:sp>
            <p:nvSpPr>
              <p:cNvPr id="6" name="Rounded Rectangle 5"/>
              <p:cNvSpPr/>
              <p:nvPr/>
            </p:nvSpPr>
            <p:spPr bwMode="auto">
              <a:xfrm>
                <a:off x="809124" y="2896236"/>
                <a:ext cx="3672408" cy="3701116"/>
              </a:xfrm>
              <a:prstGeom prst="roundRect">
                <a:avLst/>
              </a:prstGeom>
              <a:noFill/>
              <a:ln w="28575" cap="flat" cmpd="sng" algn="ctr">
                <a:solidFill>
                  <a:srgbClr val="0098B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Times" charset="0"/>
                  <a:ea typeface="ＭＳ Ｐゴシック" charset="0"/>
                </a:endParaRPr>
              </a:p>
            </p:txBody>
          </p:sp>
          <p:sp>
            <p:nvSpPr>
              <p:cNvPr id="7" name="TextBox 6"/>
              <p:cNvSpPr txBox="1"/>
              <p:nvPr/>
            </p:nvSpPr>
            <p:spPr>
              <a:xfrm>
                <a:off x="985625" y="1815210"/>
                <a:ext cx="3096344" cy="461665"/>
              </a:xfrm>
              <a:prstGeom prst="rect">
                <a:avLst/>
              </a:prstGeom>
              <a:noFill/>
            </p:spPr>
            <p:txBody>
              <a:bodyPr wrap="square" rtlCol="0">
                <a:spAutoFit/>
              </a:bodyPr>
              <a:lstStyle/>
              <a:p>
                <a:pPr algn="ctr"/>
                <a:r>
                  <a:rPr lang="en-GB" b="1" dirty="0">
                    <a:solidFill>
                      <a:srgbClr val="FF6600"/>
                    </a:solidFill>
                    <a:latin typeface="+mj-lt"/>
                  </a:rPr>
                  <a:t>Viral meningitis</a:t>
                </a:r>
              </a:p>
            </p:txBody>
          </p:sp>
          <p:sp>
            <p:nvSpPr>
              <p:cNvPr id="9" name="TextBox 8"/>
              <p:cNvSpPr txBox="1"/>
              <p:nvPr/>
            </p:nvSpPr>
            <p:spPr>
              <a:xfrm>
                <a:off x="5093797" y="1834989"/>
                <a:ext cx="3096344" cy="461665"/>
              </a:xfrm>
              <a:prstGeom prst="rect">
                <a:avLst/>
              </a:prstGeom>
              <a:noFill/>
            </p:spPr>
            <p:txBody>
              <a:bodyPr wrap="square" rtlCol="0">
                <a:spAutoFit/>
              </a:bodyPr>
              <a:lstStyle/>
              <a:p>
                <a:pPr algn="ctr"/>
                <a:r>
                  <a:rPr lang="en-GB" b="1" dirty="0">
                    <a:solidFill>
                      <a:srgbClr val="FF6600"/>
                    </a:solidFill>
                    <a:latin typeface="+mj-lt"/>
                  </a:rPr>
                  <a:t>Bacterial meningitis</a:t>
                </a:r>
              </a:p>
            </p:txBody>
          </p:sp>
          <p:sp>
            <p:nvSpPr>
              <p:cNvPr id="11" name="TextBox 10"/>
              <p:cNvSpPr txBox="1"/>
              <p:nvPr/>
            </p:nvSpPr>
            <p:spPr>
              <a:xfrm>
                <a:off x="1339059" y="3224961"/>
                <a:ext cx="2640635" cy="369332"/>
              </a:xfrm>
              <a:prstGeom prst="rect">
                <a:avLst/>
              </a:prstGeom>
              <a:noFill/>
            </p:spPr>
            <p:txBody>
              <a:bodyPr wrap="square" rtlCol="0">
                <a:spAutoFit/>
              </a:bodyPr>
              <a:lstStyle/>
              <a:p>
                <a:pPr algn="ctr"/>
                <a:r>
                  <a:rPr lang="en-GB" sz="1800" dirty="0">
                    <a:solidFill>
                      <a:schemeClr val="accent3">
                        <a:lumMod val="50000"/>
                      </a:schemeClr>
                    </a:solidFill>
                    <a:latin typeface="+mn-lt"/>
                  </a:rPr>
                  <a:t>Rarely life-threatening</a:t>
                </a:r>
              </a:p>
            </p:txBody>
          </p:sp>
          <p:sp>
            <p:nvSpPr>
              <p:cNvPr id="12" name="TextBox 11"/>
              <p:cNvSpPr txBox="1"/>
              <p:nvPr/>
            </p:nvSpPr>
            <p:spPr>
              <a:xfrm>
                <a:off x="984633" y="4746794"/>
                <a:ext cx="3204356" cy="646331"/>
              </a:xfrm>
              <a:prstGeom prst="rect">
                <a:avLst/>
              </a:prstGeom>
              <a:noFill/>
            </p:spPr>
            <p:txBody>
              <a:bodyPr wrap="square" rtlCol="0">
                <a:spAutoFit/>
              </a:bodyPr>
              <a:lstStyle/>
              <a:p>
                <a:pPr algn="ctr"/>
                <a:r>
                  <a:rPr lang="en-GB" sz="1800" dirty="0">
                    <a:solidFill>
                      <a:srgbClr val="808080"/>
                    </a:solidFill>
                    <a:latin typeface="+mn-lt"/>
                  </a:rPr>
                  <a:t>Not considered to be contagious </a:t>
                </a:r>
              </a:p>
            </p:txBody>
          </p:sp>
          <p:sp>
            <p:nvSpPr>
              <p:cNvPr id="14" name="TextBox 13"/>
              <p:cNvSpPr txBox="1"/>
              <p:nvPr/>
            </p:nvSpPr>
            <p:spPr>
              <a:xfrm>
                <a:off x="5468655" y="3168964"/>
                <a:ext cx="2346628" cy="369332"/>
              </a:xfrm>
              <a:prstGeom prst="rect">
                <a:avLst/>
              </a:prstGeom>
              <a:noFill/>
            </p:spPr>
            <p:txBody>
              <a:bodyPr wrap="square" rtlCol="0">
                <a:spAutoFit/>
              </a:bodyPr>
              <a:lstStyle/>
              <a:p>
                <a:pPr algn="ctr"/>
                <a:r>
                  <a:rPr lang="en-GB" sz="1800" dirty="0">
                    <a:solidFill>
                      <a:schemeClr val="accent3">
                        <a:lumMod val="50000"/>
                      </a:schemeClr>
                    </a:solidFill>
                    <a:latin typeface="+mn-lt"/>
                  </a:rPr>
                  <a:t>Life-threatening</a:t>
                </a:r>
              </a:p>
            </p:txBody>
          </p:sp>
          <p:sp>
            <p:nvSpPr>
              <p:cNvPr id="15" name="TextBox 14"/>
              <p:cNvSpPr txBox="1"/>
              <p:nvPr/>
            </p:nvSpPr>
            <p:spPr>
              <a:xfrm>
                <a:off x="4946896" y="5425368"/>
                <a:ext cx="3464315" cy="923330"/>
              </a:xfrm>
              <a:prstGeom prst="rect">
                <a:avLst/>
              </a:prstGeom>
              <a:noFill/>
            </p:spPr>
            <p:txBody>
              <a:bodyPr wrap="square" rtlCol="0">
                <a:spAutoFit/>
              </a:bodyPr>
              <a:lstStyle/>
              <a:p>
                <a:pPr algn="ctr"/>
                <a:r>
                  <a:rPr lang="en-GB" sz="1800" dirty="0">
                    <a:solidFill>
                      <a:schemeClr val="accent3">
                        <a:lumMod val="50000"/>
                      </a:schemeClr>
                    </a:solidFill>
                    <a:latin typeface="+mn-lt"/>
                  </a:rPr>
                  <a:t>After-effects include deafness, acquired brain  injury and limb loss (septicaemia</a:t>
                </a:r>
                <a:r>
                  <a:rPr lang="en-GB" sz="1800" dirty="0">
                    <a:solidFill>
                      <a:schemeClr val="accent3">
                        <a:lumMod val="50000"/>
                      </a:schemeClr>
                    </a:solidFill>
                    <a:latin typeface="+mj-lt"/>
                  </a:rPr>
                  <a:t>)</a:t>
                </a:r>
              </a:p>
            </p:txBody>
          </p:sp>
        </p:grpSp>
        <p:sp>
          <p:nvSpPr>
            <p:cNvPr id="3" name="TextBox 2"/>
            <p:cNvSpPr txBox="1"/>
            <p:nvPr/>
          </p:nvSpPr>
          <p:spPr>
            <a:xfrm>
              <a:off x="1313956" y="3850490"/>
              <a:ext cx="2540916" cy="646331"/>
            </a:xfrm>
            <a:prstGeom prst="rect">
              <a:avLst/>
            </a:prstGeom>
            <a:noFill/>
          </p:spPr>
          <p:txBody>
            <a:bodyPr wrap="square" rtlCol="0">
              <a:spAutoFit/>
            </a:bodyPr>
            <a:lstStyle/>
            <a:p>
              <a:pPr algn="ctr"/>
              <a:r>
                <a:rPr lang="en-GB" sz="1800" dirty="0">
                  <a:solidFill>
                    <a:schemeClr val="accent3">
                      <a:lumMod val="50000"/>
                    </a:schemeClr>
                  </a:solidFill>
                  <a:latin typeface="+mn-lt"/>
                </a:rPr>
                <a:t>Pain relief, fluids and rest</a:t>
              </a:r>
            </a:p>
          </p:txBody>
        </p:sp>
        <p:sp>
          <p:nvSpPr>
            <p:cNvPr id="8" name="TextBox 7"/>
            <p:cNvSpPr txBox="1"/>
            <p:nvPr/>
          </p:nvSpPr>
          <p:spPr>
            <a:xfrm>
              <a:off x="5090256" y="3681622"/>
              <a:ext cx="3185711" cy="646331"/>
            </a:xfrm>
            <a:prstGeom prst="rect">
              <a:avLst/>
            </a:prstGeom>
            <a:noFill/>
          </p:spPr>
          <p:txBody>
            <a:bodyPr wrap="square" rtlCol="0">
              <a:spAutoFit/>
            </a:bodyPr>
            <a:lstStyle/>
            <a:p>
              <a:pPr algn="ctr"/>
              <a:r>
                <a:rPr lang="en-GB" sz="1800" dirty="0">
                  <a:solidFill>
                    <a:schemeClr val="accent3">
                      <a:lumMod val="50000"/>
                    </a:schemeClr>
                  </a:solidFill>
                  <a:latin typeface="+mn-lt"/>
                </a:rPr>
                <a:t>Rapid admission to hospital, treated with antibiotics</a:t>
              </a:r>
            </a:p>
          </p:txBody>
        </p:sp>
      </p:grpSp>
      <p:sp>
        <p:nvSpPr>
          <p:cNvPr id="10" name="Rectangle 9"/>
          <p:cNvSpPr/>
          <p:nvPr/>
        </p:nvSpPr>
        <p:spPr>
          <a:xfrm>
            <a:off x="630343" y="5541549"/>
            <a:ext cx="3762876" cy="646331"/>
          </a:xfrm>
          <a:prstGeom prst="rect">
            <a:avLst/>
          </a:prstGeom>
        </p:spPr>
        <p:txBody>
          <a:bodyPr wrap="square">
            <a:spAutoFit/>
          </a:bodyPr>
          <a:lstStyle/>
          <a:p>
            <a:pPr algn="ctr"/>
            <a:r>
              <a:rPr lang="en-GB" sz="1800" b="1" dirty="0">
                <a:solidFill>
                  <a:srgbClr val="808080"/>
                </a:solidFill>
                <a:latin typeface="+mn-lt"/>
              </a:rPr>
              <a:t>   </a:t>
            </a:r>
            <a:r>
              <a:rPr lang="en-GB" sz="1800" dirty="0">
                <a:solidFill>
                  <a:schemeClr val="accent3">
                    <a:lumMod val="50000"/>
                  </a:schemeClr>
                </a:solidFill>
                <a:latin typeface="+mn-lt"/>
              </a:rPr>
              <a:t>After-effects include headaches, tiredness and memory loss</a:t>
            </a:r>
          </a:p>
        </p:txBody>
      </p:sp>
      <p:sp>
        <p:nvSpPr>
          <p:cNvPr id="18" name="TextBox 17">
            <a:extLst>
              <a:ext uri="{FF2B5EF4-FFF2-40B4-BE49-F238E27FC236}">
                <a16:creationId xmlns:a16="http://schemas.microsoft.com/office/drawing/2014/main" id="{E3000BD0-BFE8-4690-A411-C1E2CFB0861E}"/>
              </a:ext>
            </a:extLst>
          </p:cNvPr>
          <p:cNvSpPr txBox="1"/>
          <p:nvPr/>
        </p:nvSpPr>
        <p:spPr>
          <a:xfrm>
            <a:off x="5051772" y="4544171"/>
            <a:ext cx="3204356" cy="646331"/>
          </a:xfrm>
          <a:prstGeom prst="rect">
            <a:avLst/>
          </a:prstGeom>
          <a:noFill/>
        </p:spPr>
        <p:txBody>
          <a:bodyPr wrap="square" rtlCol="0">
            <a:spAutoFit/>
          </a:bodyPr>
          <a:lstStyle/>
          <a:p>
            <a:pPr algn="ctr"/>
            <a:r>
              <a:rPr lang="en-GB" sz="1800" dirty="0">
                <a:solidFill>
                  <a:srgbClr val="808080"/>
                </a:solidFill>
                <a:latin typeface="+mn-lt"/>
              </a:rPr>
              <a:t>Can be contagious and may require public health action </a:t>
            </a:r>
          </a:p>
        </p:txBody>
      </p:sp>
    </p:spTree>
    <p:extLst>
      <p:ext uri="{BB962C8B-B14F-4D97-AF65-F5344CB8AC3E}">
        <p14:creationId xmlns:p14="http://schemas.microsoft.com/office/powerpoint/2010/main" val="4151367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46570-912E-444D-8BB5-E0D7EB44042E}"/>
              </a:ext>
            </a:extLst>
          </p:cNvPr>
          <p:cNvSpPr>
            <a:spLocks noGrp="1"/>
          </p:cNvSpPr>
          <p:nvPr>
            <p:ph type="title"/>
          </p:nvPr>
        </p:nvSpPr>
        <p:spPr/>
        <p:txBody>
          <a:bodyPr/>
          <a:lstStyle/>
          <a:p>
            <a:r>
              <a:rPr lang="en-GB" dirty="0"/>
              <a:t>Meningococcal disease </a:t>
            </a:r>
          </a:p>
        </p:txBody>
      </p:sp>
      <p:sp>
        <p:nvSpPr>
          <p:cNvPr id="3" name="Content Placeholder 2">
            <a:extLst>
              <a:ext uri="{FF2B5EF4-FFF2-40B4-BE49-F238E27FC236}">
                <a16:creationId xmlns:a16="http://schemas.microsoft.com/office/drawing/2014/main" id="{D8E2B258-AA76-4470-A789-0CEEE1F77F22}"/>
              </a:ext>
            </a:extLst>
          </p:cNvPr>
          <p:cNvSpPr>
            <a:spLocks noGrp="1"/>
          </p:cNvSpPr>
          <p:nvPr>
            <p:ph idx="1"/>
          </p:nvPr>
        </p:nvSpPr>
        <p:spPr>
          <a:xfrm>
            <a:off x="539750" y="2051050"/>
            <a:ext cx="7772400" cy="4258270"/>
          </a:xfrm>
        </p:spPr>
        <p:txBody>
          <a:bodyPr/>
          <a:lstStyle/>
          <a:p>
            <a:r>
              <a:rPr lang="en-GB" sz="2000" dirty="0"/>
              <a:t>A term used to describe two major illnesses – meningitis and septicaemia (blood poisoning) caused by meningococcal bacteria</a:t>
            </a:r>
          </a:p>
          <a:p>
            <a:endParaRPr lang="en-GB" sz="2000" dirty="0"/>
          </a:p>
          <a:p>
            <a:r>
              <a:rPr lang="en-GB" sz="2000" dirty="0"/>
              <a:t>Meningococcal disease is the most common cause of bacterial meningitis in the UK</a:t>
            </a:r>
          </a:p>
          <a:p>
            <a:endParaRPr lang="en-GB" sz="2000" dirty="0"/>
          </a:p>
          <a:p>
            <a:r>
              <a:rPr lang="en-GB" sz="2000" dirty="0"/>
              <a:t>There are five main groups of meningococcal bacteria that commonly cause disease - MenA, MenB, MenC, MenW, </a:t>
            </a:r>
            <a:r>
              <a:rPr lang="en-GB" sz="2000" dirty="0" err="1"/>
              <a:t>MenY</a:t>
            </a:r>
            <a:endParaRPr lang="en-GB" sz="2000" dirty="0"/>
          </a:p>
          <a:p>
            <a:endParaRPr lang="en-GB" sz="2000" dirty="0"/>
          </a:p>
          <a:p>
            <a:r>
              <a:rPr lang="en-GB" sz="2000" dirty="0" err="1"/>
              <a:t>MenB</a:t>
            </a:r>
            <a:r>
              <a:rPr lang="en-GB" sz="2000" dirty="0"/>
              <a:t> causes the majority of the disease in the UK </a:t>
            </a:r>
          </a:p>
          <a:p>
            <a:endParaRPr lang="en-GB" sz="2000" dirty="0"/>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1105061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405EA-35E0-45D0-AEBA-3EF6AAA06744}"/>
              </a:ext>
            </a:extLst>
          </p:cNvPr>
          <p:cNvSpPr>
            <a:spLocks noGrp="1"/>
          </p:cNvSpPr>
          <p:nvPr>
            <p:ph type="title"/>
          </p:nvPr>
        </p:nvSpPr>
        <p:spPr/>
        <p:txBody>
          <a:bodyPr/>
          <a:lstStyle/>
          <a:p>
            <a:r>
              <a:rPr lang="en-GB" dirty="0"/>
              <a:t>Recognising the signs and symptoms</a:t>
            </a:r>
          </a:p>
        </p:txBody>
      </p:sp>
      <p:sp>
        <p:nvSpPr>
          <p:cNvPr id="3" name="Content Placeholder 2">
            <a:extLst>
              <a:ext uri="{FF2B5EF4-FFF2-40B4-BE49-F238E27FC236}">
                <a16:creationId xmlns:a16="http://schemas.microsoft.com/office/drawing/2014/main" id="{4772F688-F84E-41E5-BF26-914E37D04A50}"/>
              </a:ext>
            </a:extLst>
          </p:cNvPr>
          <p:cNvSpPr>
            <a:spLocks noGrp="1"/>
          </p:cNvSpPr>
          <p:nvPr>
            <p:ph idx="1"/>
          </p:nvPr>
        </p:nvSpPr>
        <p:spPr>
          <a:xfrm>
            <a:off x="539750" y="2051050"/>
            <a:ext cx="7772400" cy="3654425"/>
          </a:xfrm>
        </p:spPr>
        <p:txBody>
          <a:bodyPr/>
          <a:lstStyle/>
          <a:p>
            <a:r>
              <a:rPr lang="en-GB" sz="2400" dirty="0"/>
              <a:t>Meningitis and septicaemia often happen together. Be aware of all the signs and symptoms</a:t>
            </a:r>
          </a:p>
          <a:p>
            <a:endParaRPr lang="en-GB" sz="2400" dirty="0"/>
          </a:p>
          <a:p>
            <a:r>
              <a:rPr lang="en-GB" sz="2400" dirty="0"/>
              <a:t>Symptoms can appear in any order. Some may not appear at all</a:t>
            </a:r>
          </a:p>
          <a:p>
            <a:endParaRPr lang="en-GB" sz="2400" dirty="0"/>
          </a:p>
          <a:p>
            <a:r>
              <a:rPr lang="en-GB" sz="2400" dirty="0"/>
              <a:t>Someone with meningitis or septicaemia can get a lot worse very quickly. Keep checking them</a:t>
            </a:r>
          </a:p>
          <a:p>
            <a:endParaRPr lang="en-GB" sz="2400" dirty="0"/>
          </a:p>
        </p:txBody>
      </p:sp>
    </p:spTree>
    <p:extLst>
      <p:ext uri="{BB962C8B-B14F-4D97-AF65-F5344CB8AC3E}">
        <p14:creationId xmlns:p14="http://schemas.microsoft.com/office/powerpoint/2010/main" val="2969424127"/>
      </p:ext>
    </p:extLst>
  </p:cSld>
  <p:clrMapOvr>
    <a:masterClrMapping/>
  </p:clrMapOvr>
</p:sld>
</file>

<file path=ppt/theme/theme1.xml><?xml version="1.0" encoding="utf-8"?>
<a:theme xmlns:a="http://schemas.openxmlformats.org/drawingml/2006/main" name="MN PowerPoint Template">
  <a:themeElements>
    <a:clrScheme name="Office Theme 1">
      <a:dk1>
        <a:srgbClr val="000000"/>
      </a:dk1>
      <a:lt1>
        <a:srgbClr val="FFFFFF"/>
      </a:lt1>
      <a:dk2>
        <a:srgbClr val="EB3827"/>
      </a:dk2>
      <a:lt2>
        <a:srgbClr val="808080"/>
      </a:lt2>
      <a:accent1>
        <a:srgbClr val="BBE0E3"/>
      </a:accent1>
      <a:accent2>
        <a:srgbClr val="000000"/>
      </a:accent2>
      <a:accent3>
        <a:srgbClr val="FFFFFF"/>
      </a:accent3>
      <a:accent4>
        <a:srgbClr val="000000"/>
      </a:accent4>
      <a:accent5>
        <a:srgbClr val="DAEDEF"/>
      </a:accent5>
      <a:accent6>
        <a:srgbClr val="000000"/>
      </a:accent6>
      <a:hlink>
        <a:srgbClr val="EB3827"/>
      </a:hlink>
      <a:folHlink>
        <a:srgbClr val="EB3827"/>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Office Theme 1">
        <a:dk1>
          <a:srgbClr val="000000"/>
        </a:dk1>
        <a:lt1>
          <a:srgbClr val="FFFFFF"/>
        </a:lt1>
        <a:dk2>
          <a:srgbClr val="EB3827"/>
        </a:dk2>
        <a:lt2>
          <a:srgbClr val="808080"/>
        </a:lt2>
        <a:accent1>
          <a:srgbClr val="BBE0E3"/>
        </a:accent1>
        <a:accent2>
          <a:srgbClr val="000000"/>
        </a:accent2>
        <a:accent3>
          <a:srgbClr val="FFFFFF"/>
        </a:accent3>
        <a:accent4>
          <a:srgbClr val="000000"/>
        </a:accent4>
        <a:accent5>
          <a:srgbClr val="DAEDEF"/>
        </a:accent5>
        <a:accent6>
          <a:srgbClr val="000000"/>
        </a:accent6>
        <a:hlink>
          <a:srgbClr val="EB3827"/>
        </a:hlink>
        <a:folHlink>
          <a:srgbClr val="EB382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MN PowerPoint Template</Template>
  <TotalTime>1598</TotalTime>
  <Words>1171</Words>
  <Application>Microsoft Office PowerPoint</Application>
  <PresentationFormat>On-screen Show (4:3)</PresentationFormat>
  <Paragraphs>183</Paragraphs>
  <Slides>20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ＭＳ Ｐゴシック</vt:lpstr>
      <vt:lpstr>Arial</vt:lpstr>
      <vt:lpstr>Times</vt:lpstr>
      <vt:lpstr>Times New Roman</vt:lpstr>
      <vt:lpstr>MN PowerPoint Template</vt:lpstr>
      <vt:lpstr>Meningitis information for universities </vt:lpstr>
      <vt:lpstr>Introduction </vt:lpstr>
      <vt:lpstr>Why is meningitis a cause for concern with students</vt:lpstr>
      <vt:lpstr>PowerPoint Presentation</vt:lpstr>
      <vt:lpstr>What is meningitis?</vt:lpstr>
      <vt:lpstr>What causes meningitis?</vt:lpstr>
      <vt:lpstr>Viral and bacterial meningitis</vt:lpstr>
      <vt:lpstr>Meningococcal disease </vt:lpstr>
      <vt:lpstr>Recognising the signs and symptoms</vt:lpstr>
      <vt:lpstr>Be aware</vt:lpstr>
      <vt:lpstr>Septicaemia and the ‘glass test’</vt:lpstr>
      <vt:lpstr>Getting medical help</vt:lpstr>
      <vt:lpstr>What is the risk to others following a case in a university?</vt:lpstr>
      <vt:lpstr>How can meningitis be prevented?</vt:lpstr>
      <vt:lpstr>Vaccines which help to protect against meningitis in students</vt:lpstr>
      <vt:lpstr>The impact of meningitis and septicaemia </vt:lpstr>
      <vt:lpstr>After-effects following meningitis  and septicaemia  </vt:lpstr>
      <vt:lpstr>Meningitis Now offers support to anyone affected by meningitis </vt:lpstr>
      <vt:lpstr>Summary</vt:lpstr>
      <vt:lpstr>PowerPoint Presentation</vt:lpstr>
    </vt:vector>
  </TitlesOfParts>
  <Company>National Meningitis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susettew</dc:creator>
  <cp:lastModifiedBy>Kelly Archer</cp:lastModifiedBy>
  <cp:revision>141</cp:revision>
  <cp:lastPrinted>2015-08-05T15:55:37Z</cp:lastPrinted>
  <dcterms:created xsi:type="dcterms:W3CDTF">2013-11-19T10:07:35Z</dcterms:created>
  <dcterms:modified xsi:type="dcterms:W3CDTF">2019-05-07T13:42:11Z</dcterms:modified>
</cp:coreProperties>
</file>